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60" r:id="rId3"/>
    <p:sldId id="263" r:id="rId4"/>
    <p:sldId id="262" r:id="rId5"/>
    <p:sldId id="258" r:id="rId6"/>
    <p:sldId id="277" r:id="rId7"/>
    <p:sldId id="278" r:id="rId8"/>
    <p:sldId id="261" r:id="rId9"/>
    <p:sldId id="306" r:id="rId10"/>
    <p:sldId id="287" r:id="rId11"/>
    <p:sldId id="305" r:id="rId12"/>
    <p:sldId id="272" r:id="rId13"/>
    <p:sldId id="307" r:id="rId14"/>
    <p:sldId id="308" r:id="rId15"/>
    <p:sldId id="300" r:id="rId16"/>
    <p:sldId id="309" r:id="rId17"/>
    <p:sldId id="310" r:id="rId18"/>
    <p:sldId id="313" r:id="rId19"/>
    <p:sldId id="311" r:id="rId20"/>
    <p:sldId id="312" r:id="rId21"/>
    <p:sldId id="315"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han Fernando" initials="RF" lastIdx="17" clrIdx="0">
    <p:extLst>
      <p:ext uri="{19B8F6BF-5375-455C-9EA6-DF929625EA0E}">
        <p15:presenceInfo xmlns:p15="http://schemas.microsoft.com/office/powerpoint/2012/main" userId="5812d9e26cfce81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AEDE7"/>
    <a:srgbClr val="F5D9CC"/>
    <a:srgbClr val="FFC6C6"/>
    <a:srgbClr val="FF74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196" autoAdjust="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6-17T11:47:15.741" idx="7">
    <p:pos x="10" y="10"/>
    <p:text/>
    <p:extLst>
      <p:ext uri="{C676402C-5697-4E1C-873F-D02D1690AC5C}">
        <p15:threadingInfo xmlns:p15="http://schemas.microsoft.com/office/powerpoint/2012/main" timeZoneBias="-330"/>
      </p:ext>
    </p:extLst>
  </p:cm>
  <p:cm authorId="1" dt="2025-06-17T11:47:52.040" idx="10">
    <p:pos x="10" y="202"/>
    <p:text>This table shows the average unit price of each type of power plant in Sri Lanka. Most of the power plants are affected by the Indian link since the cost of Indian power is lower. The Indian energy market operates in 15-minute time intervals, while  economic dispatch in Sri Lanka is usually done considering on an hourly basis (hourly economic dispatch).</p:text>
    <p:extLst>
      <p:ext uri="{C676402C-5697-4E1C-873F-D02D1690AC5C}">
        <p15:threadingInfo xmlns:p15="http://schemas.microsoft.com/office/powerpoint/2012/main" timeZoneBias="-330">
          <p15:parentCm authorId="1" idx="7"/>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6-17T11:46:57.574" idx="5">
    <p:pos x="10" y="10"/>
    <p:text/>
    <p:extLst>
      <p:ext uri="{C676402C-5697-4E1C-873F-D02D1690AC5C}">
        <p15:threadingInfo xmlns:p15="http://schemas.microsoft.com/office/powerpoint/2012/main" timeZoneBias="-330"/>
      </p:ext>
    </p:extLst>
  </p:cm>
  <p:cm authorId="1" dt="2025-06-17T11:49:21.370" idx="17">
    <p:pos x="10" y="202"/>
    <p:text>this 1st graph indicate a time period where we can exchange power since supply demand curve intersect. But 2nd graph do not intersect. Accordingly we can see that Link was available in the mid night but not in the evening</p:text>
    <p:extLst>
      <p:ext uri="{C676402C-5697-4E1C-873F-D02D1690AC5C}">
        <p15:threadingInfo xmlns:p15="http://schemas.microsoft.com/office/powerpoint/2012/main" timeZoneBias="-330">
          <p15:parentCm authorId="1" idx="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5-06-17T11:44:20.685" idx="1">
    <p:pos x="10" y="10"/>
    <p:text/>
    <p:extLst>
      <p:ext uri="{C676402C-5697-4E1C-873F-D02D1690AC5C}">
        <p15:threadingInfo xmlns:p15="http://schemas.microsoft.com/office/powerpoint/2012/main" timeZoneBias="-330"/>
      </p:ext>
    </p:extLst>
  </p:cm>
  <p:cm authorId="1" dt="2025-06-17T11:46:41.314" idx="4">
    <p:pos x="10" y="202"/>
    <p:text>Here are the Indian and Sri Lankan load curves for a same day. You can sea that around 7am india load demand is increasing. That’s a one reason for the unavailability .</p:text>
    <p:extLst>
      <p:ext uri="{C676402C-5697-4E1C-873F-D02D1690AC5C}">
        <p15:threadingInfo xmlns:p15="http://schemas.microsoft.com/office/powerpoint/2012/main" timeZoneBias="-330">
          <p15:parentCm authorId="1" idx="1"/>
        </p15:threadingInfo>
      </p:ext>
    </p:extLst>
  </p:cm>
</p:cmLst>
</file>

<file path=ppt/media/hdphoto1.wdp>
</file>

<file path=ppt/media/hdphoto2.wdp>
</file>

<file path=ppt/media/image1.jpg>
</file>

<file path=ppt/media/image10.webp>
</file>

<file path=ppt/media/image11.webp>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svg>
</file>

<file path=ppt/media/image6.png>
</file>

<file path=ppt/media/image7.png>
</file>

<file path=ppt/media/image8.webp>
</file>

<file path=ppt/media/image9.web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5DCD0F-C9B2-4DA9-B12A-23479C58459C}" type="datetimeFigureOut">
              <a:rPr lang="en-US" smtClean="0"/>
              <a:t>8/21/2025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68D314-C688-4C94-984B-A1FAD9DDB4C3}" type="slidenum">
              <a:rPr lang="en-US" smtClean="0"/>
              <a:t>‹#›</a:t>
            </a:fld>
            <a:endParaRPr lang="en-US"/>
          </a:p>
        </p:txBody>
      </p:sp>
    </p:spTree>
    <p:extLst>
      <p:ext uri="{BB962C8B-B14F-4D97-AF65-F5344CB8AC3E}">
        <p14:creationId xmlns:p14="http://schemas.microsoft.com/office/powerpoint/2010/main" val="4204663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68D314-C688-4C94-984B-A1FAD9DDB4C3}" type="slidenum">
              <a:rPr lang="en-US" smtClean="0"/>
              <a:t>6</a:t>
            </a:fld>
            <a:endParaRPr lang="en-US"/>
          </a:p>
        </p:txBody>
      </p:sp>
    </p:spTree>
    <p:extLst>
      <p:ext uri="{BB962C8B-B14F-4D97-AF65-F5344CB8AC3E}">
        <p14:creationId xmlns:p14="http://schemas.microsoft.com/office/powerpoint/2010/main" val="897277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table shows the average unit price of each type of power plant in Sri Lanka. Most of the power plants are affected by the Indian link since the cost of Indian power is lower. The Indian energy market operates in 15-minute time intervals, whereas economic dispatch in Sri Lanka is usually done considering on an hourly basis (hourly economic dispatch).</a:t>
            </a:r>
          </a:p>
          <a:p>
            <a:endParaRPr lang="en-US" dirty="0"/>
          </a:p>
        </p:txBody>
      </p:sp>
      <p:sp>
        <p:nvSpPr>
          <p:cNvPr id="4" name="Slide Number Placeholder 3"/>
          <p:cNvSpPr>
            <a:spLocks noGrp="1"/>
          </p:cNvSpPr>
          <p:nvPr>
            <p:ph type="sldNum" sz="quarter" idx="5"/>
          </p:nvPr>
        </p:nvSpPr>
        <p:spPr/>
        <p:txBody>
          <a:bodyPr/>
          <a:lstStyle/>
          <a:p>
            <a:fld id="{DB68D314-C688-4C94-984B-A1FAD9DDB4C3}" type="slidenum">
              <a:rPr lang="en-US" smtClean="0"/>
              <a:t>10</a:t>
            </a:fld>
            <a:endParaRPr lang="en-US"/>
          </a:p>
        </p:txBody>
      </p:sp>
    </p:spTree>
    <p:extLst>
      <p:ext uri="{BB962C8B-B14F-4D97-AF65-F5344CB8AC3E}">
        <p14:creationId xmlns:p14="http://schemas.microsoft.com/office/powerpoint/2010/main" val="3371403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1</a:t>
            </a:r>
            <a:r>
              <a:rPr lang="en-US" sz="1200" kern="1200" baseline="30000" dirty="0">
                <a:solidFill>
                  <a:schemeClr val="tx1"/>
                </a:solidFill>
                <a:effectLst/>
                <a:latin typeface="+mn-lt"/>
                <a:ea typeface="+mn-ea"/>
                <a:cs typeface="+mn-cs"/>
              </a:rPr>
              <a:t>st</a:t>
            </a:r>
            <a:r>
              <a:rPr lang="en-US" sz="1200" kern="1200" dirty="0">
                <a:solidFill>
                  <a:schemeClr val="tx1"/>
                </a:solidFill>
                <a:effectLst/>
                <a:latin typeface="+mn-lt"/>
                <a:ea typeface="+mn-ea"/>
                <a:cs typeface="+mn-cs"/>
              </a:rPr>
              <a:t> graph indicate a time period where we can exchange power since supply demand curve intersect. But 2</a:t>
            </a:r>
            <a:r>
              <a:rPr lang="en-US" sz="1200" kern="1200" baseline="30000" dirty="0">
                <a:solidFill>
                  <a:schemeClr val="tx1"/>
                </a:solidFill>
                <a:effectLst/>
                <a:latin typeface="+mn-lt"/>
                <a:ea typeface="+mn-ea"/>
                <a:cs typeface="+mn-cs"/>
              </a:rPr>
              <a:t>nd</a:t>
            </a:r>
            <a:r>
              <a:rPr lang="en-US" sz="1200" kern="1200" dirty="0">
                <a:solidFill>
                  <a:schemeClr val="tx1"/>
                </a:solidFill>
                <a:effectLst/>
                <a:latin typeface="+mn-lt"/>
                <a:ea typeface="+mn-ea"/>
                <a:cs typeface="+mn-cs"/>
              </a:rPr>
              <a:t> graph do not intersect.  Accordingly we can see that Link was available in the mid night but not in </a:t>
            </a:r>
            <a:r>
              <a:rPr lang="en-US" sz="1200" kern="1200">
                <a:solidFill>
                  <a:schemeClr val="tx1"/>
                </a:solidFill>
                <a:effectLst/>
                <a:latin typeface="+mn-lt"/>
                <a:ea typeface="+mn-ea"/>
                <a:cs typeface="+mn-cs"/>
              </a:rPr>
              <a:t>the evening</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B68D314-C688-4C94-984B-A1FAD9DDB4C3}" type="slidenum">
              <a:rPr lang="en-US" smtClean="0"/>
              <a:t>11</a:t>
            </a:fld>
            <a:endParaRPr lang="en-US"/>
          </a:p>
        </p:txBody>
      </p:sp>
    </p:spTree>
    <p:extLst>
      <p:ext uri="{BB962C8B-B14F-4D97-AF65-F5344CB8AC3E}">
        <p14:creationId xmlns:p14="http://schemas.microsoft.com/office/powerpoint/2010/main" val="3038071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are the Indian and Sri Lankan load curves for a same day. You can sea that around 7am </a:t>
            </a:r>
            <a:r>
              <a:rPr lang="en-US" sz="1200" kern="1200" dirty="0" err="1">
                <a:solidFill>
                  <a:schemeClr val="tx1"/>
                </a:solidFill>
                <a:effectLst/>
                <a:latin typeface="+mn-lt"/>
                <a:ea typeface="+mn-ea"/>
                <a:cs typeface="+mn-cs"/>
              </a:rPr>
              <a:t>india</a:t>
            </a:r>
            <a:r>
              <a:rPr lang="en-US" sz="1200" kern="1200" dirty="0">
                <a:solidFill>
                  <a:schemeClr val="tx1"/>
                </a:solidFill>
                <a:effectLst/>
                <a:latin typeface="+mn-lt"/>
                <a:ea typeface="+mn-ea"/>
                <a:cs typeface="+mn-cs"/>
              </a:rPr>
              <a:t> load demand is increasing. That’s a one reason for the unavailability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5"/>
          </p:nvPr>
        </p:nvSpPr>
        <p:spPr/>
        <p:txBody>
          <a:bodyPr/>
          <a:lstStyle/>
          <a:p>
            <a:fld id="{DB68D314-C688-4C94-984B-A1FAD9DDB4C3}" type="slidenum">
              <a:rPr lang="en-US" smtClean="0"/>
              <a:t>12</a:t>
            </a:fld>
            <a:endParaRPr lang="en-US"/>
          </a:p>
        </p:txBody>
      </p:sp>
    </p:spTree>
    <p:extLst>
      <p:ext uri="{BB962C8B-B14F-4D97-AF65-F5344CB8AC3E}">
        <p14:creationId xmlns:p14="http://schemas.microsoft.com/office/powerpoint/2010/main" val="3388812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AB9F0-F554-130B-C626-FD33F44D31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E1AF07-80BC-BC64-167D-C4C06E1CC0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A44835-FFB4-B8C9-757F-54A010C412E3}"/>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Here are the Indian and Sri Lankan load curves for a same day. You can sea that around 7am </a:t>
            </a:r>
            <a:r>
              <a:rPr lang="en-US" sz="1200" kern="1200" dirty="0" err="1">
                <a:solidFill>
                  <a:schemeClr val="tx1"/>
                </a:solidFill>
                <a:effectLst/>
                <a:latin typeface="+mn-lt"/>
                <a:ea typeface="+mn-ea"/>
                <a:cs typeface="+mn-cs"/>
              </a:rPr>
              <a:t>india</a:t>
            </a:r>
            <a:r>
              <a:rPr lang="en-US" sz="1200" kern="1200" dirty="0">
                <a:solidFill>
                  <a:schemeClr val="tx1"/>
                </a:solidFill>
                <a:effectLst/>
                <a:latin typeface="+mn-lt"/>
                <a:ea typeface="+mn-ea"/>
                <a:cs typeface="+mn-cs"/>
              </a:rPr>
              <a:t> load demand is increasing. That’s a one reason for the unavailability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endParaRPr lang="en-US" dirty="0"/>
          </a:p>
        </p:txBody>
      </p:sp>
      <p:sp>
        <p:nvSpPr>
          <p:cNvPr id="4" name="Slide Number Placeholder 3">
            <a:extLst>
              <a:ext uri="{FF2B5EF4-FFF2-40B4-BE49-F238E27FC236}">
                <a16:creationId xmlns:a16="http://schemas.microsoft.com/office/drawing/2014/main" id="{AC812D1A-C9E1-43D9-A669-B73B5A52EC9E}"/>
              </a:ext>
            </a:extLst>
          </p:cNvPr>
          <p:cNvSpPr>
            <a:spLocks noGrp="1"/>
          </p:cNvSpPr>
          <p:nvPr>
            <p:ph type="sldNum" sz="quarter" idx="5"/>
          </p:nvPr>
        </p:nvSpPr>
        <p:spPr/>
        <p:txBody>
          <a:bodyPr/>
          <a:lstStyle/>
          <a:p>
            <a:fld id="{DB68D314-C688-4C94-984B-A1FAD9DDB4C3}" type="slidenum">
              <a:rPr lang="en-US" smtClean="0"/>
              <a:t>13</a:t>
            </a:fld>
            <a:endParaRPr lang="en-US"/>
          </a:p>
        </p:txBody>
      </p:sp>
    </p:spTree>
    <p:extLst>
      <p:ext uri="{BB962C8B-B14F-4D97-AF65-F5344CB8AC3E}">
        <p14:creationId xmlns:p14="http://schemas.microsoft.com/office/powerpoint/2010/main" val="952245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E5C3B-FE18-B802-6A8B-7545BD4D80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BA61DD-918F-753B-808B-64D9D24945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96BB66-2D89-509D-3A20-A59DB5F9B7B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Here are the Indian and Sri Lankan load curves for a same day. You can sea that around 7am </a:t>
            </a:r>
            <a:r>
              <a:rPr lang="en-US" sz="1200" kern="1200" dirty="0" err="1">
                <a:solidFill>
                  <a:schemeClr val="tx1"/>
                </a:solidFill>
                <a:effectLst/>
                <a:latin typeface="+mn-lt"/>
                <a:ea typeface="+mn-ea"/>
                <a:cs typeface="+mn-cs"/>
              </a:rPr>
              <a:t>india</a:t>
            </a:r>
            <a:r>
              <a:rPr lang="en-US" sz="1200" kern="1200" dirty="0">
                <a:solidFill>
                  <a:schemeClr val="tx1"/>
                </a:solidFill>
                <a:effectLst/>
                <a:latin typeface="+mn-lt"/>
                <a:ea typeface="+mn-ea"/>
                <a:cs typeface="+mn-cs"/>
              </a:rPr>
              <a:t> load demand is increasing. That’s a one reason for the unavailability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endParaRPr lang="en-US" dirty="0"/>
          </a:p>
        </p:txBody>
      </p:sp>
      <p:sp>
        <p:nvSpPr>
          <p:cNvPr id="4" name="Slide Number Placeholder 3">
            <a:extLst>
              <a:ext uri="{FF2B5EF4-FFF2-40B4-BE49-F238E27FC236}">
                <a16:creationId xmlns:a16="http://schemas.microsoft.com/office/drawing/2014/main" id="{F497B360-BCBC-0BA3-A6E6-A318D6FBE5FE}"/>
              </a:ext>
            </a:extLst>
          </p:cNvPr>
          <p:cNvSpPr>
            <a:spLocks noGrp="1"/>
          </p:cNvSpPr>
          <p:nvPr>
            <p:ph type="sldNum" sz="quarter" idx="5"/>
          </p:nvPr>
        </p:nvSpPr>
        <p:spPr/>
        <p:txBody>
          <a:bodyPr/>
          <a:lstStyle/>
          <a:p>
            <a:fld id="{DB68D314-C688-4C94-984B-A1FAD9DDB4C3}" type="slidenum">
              <a:rPr lang="en-US" smtClean="0"/>
              <a:t>14</a:t>
            </a:fld>
            <a:endParaRPr lang="en-US"/>
          </a:p>
        </p:txBody>
      </p:sp>
    </p:spTree>
    <p:extLst>
      <p:ext uri="{BB962C8B-B14F-4D97-AF65-F5344CB8AC3E}">
        <p14:creationId xmlns:p14="http://schemas.microsoft.com/office/powerpoint/2010/main" val="713073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29A89-3A5A-9485-B6AE-7407323151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F272C0-BD44-3BE4-5E49-67CBD67E2C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852276-CFAB-F1A7-02CD-62D565FBEC2F}"/>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Here are the Indian and Sri Lankan load curves for a same day. You can sea that around 7am </a:t>
            </a:r>
            <a:r>
              <a:rPr lang="en-US" sz="1200" kern="1200" dirty="0" err="1">
                <a:solidFill>
                  <a:schemeClr val="tx1"/>
                </a:solidFill>
                <a:effectLst/>
                <a:latin typeface="+mn-lt"/>
                <a:ea typeface="+mn-ea"/>
                <a:cs typeface="+mn-cs"/>
              </a:rPr>
              <a:t>india</a:t>
            </a:r>
            <a:r>
              <a:rPr lang="en-US" sz="1200" kern="1200" dirty="0">
                <a:solidFill>
                  <a:schemeClr val="tx1"/>
                </a:solidFill>
                <a:effectLst/>
                <a:latin typeface="+mn-lt"/>
                <a:ea typeface="+mn-ea"/>
                <a:cs typeface="+mn-cs"/>
              </a:rPr>
              <a:t> load demand is increasing. That’s a one reason for the unavailability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endParaRPr lang="en-US" dirty="0"/>
          </a:p>
        </p:txBody>
      </p:sp>
      <p:sp>
        <p:nvSpPr>
          <p:cNvPr id="4" name="Slide Number Placeholder 3">
            <a:extLst>
              <a:ext uri="{FF2B5EF4-FFF2-40B4-BE49-F238E27FC236}">
                <a16:creationId xmlns:a16="http://schemas.microsoft.com/office/drawing/2014/main" id="{397AC04E-AA81-1759-ABFB-FDB9C3749E0F}"/>
              </a:ext>
            </a:extLst>
          </p:cNvPr>
          <p:cNvSpPr>
            <a:spLocks noGrp="1"/>
          </p:cNvSpPr>
          <p:nvPr>
            <p:ph type="sldNum" sz="quarter" idx="5"/>
          </p:nvPr>
        </p:nvSpPr>
        <p:spPr/>
        <p:txBody>
          <a:bodyPr/>
          <a:lstStyle/>
          <a:p>
            <a:fld id="{DB68D314-C688-4C94-984B-A1FAD9DDB4C3}" type="slidenum">
              <a:rPr lang="en-US" smtClean="0"/>
              <a:t>16</a:t>
            </a:fld>
            <a:endParaRPr lang="en-US"/>
          </a:p>
        </p:txBody>
      </p:sp>
    </p:spTree>
    <p:extLst>
      <p:ext uri="{BB962C8B-B14F-4D97-AF65-F5344CB8AC3E}">
        <p14:creationId xmlns:p14="http://schemas.microsoft.com/office/powerpoint/2010/main" val="3963898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YIU</a:t>
            </a:r>
          </a:p>
          <a:p>
            <a:endParaRPr lang="en-US" dirty="0"/>
          </a:p>
        </p:txBody>
      </p:sp>
      <p:sp>
        <p:nvSpPr>
          <p:cNvPr id="4" name="Slide Number Placeholder 3"/>
          <p:cNvSpPr>
            <a:spLocks noGrp="1"/>
          </p:cNvSpPr>
          <p:nvPr>
            <p:ph type="sldNum" sz="quarter" idx="5"/>
          </p:nvPr>
        </p:nvSpPr>
        <p:spPr/>
        <p:txBody>
          <a:bodyPr/>
          <a:lstStyle/>
          <a:p>
            <a:fld id="{DB68D314-C688-4C94-984B-A1FAD9DDB4C3}" type="slidenum">
              <a:rPr lang="en-US" smtClean="0"/>
              <a:t>22</a:t>
            </a:fld>
            <a:endParaRPr lang="en-US"/>
          </a:p>
        </p:txBody>
      </p:sp>
    </p:spTree>
    <p:extLst>
      <p:ext uri="{BB962C8B-B14F-4D97-AF65-F5344CB8AC3E}">
        <p14:creationId xmlns:p14="http://schemas.microsoft.com/office/powerpoint/2010/main" val="99428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A9C41C-3CA6-4259-83F0-6C077DA16044}" type="datetime1">
              <a:rPr lang="en-US" smtClean="0"/>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814DD1-5C4A-4EC3-88CE-1C102C354D5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1370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5244FF-D7CB-4250-ABD5-09490D661841}" type="datetime1">
              <a:rPr lang="en-US" smtClean="0"/>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667779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582217-72D0-4CA6-8AB6-847E74ABDC5C}" type="datetime1">
              <a:rPr lang="en-US" smtClean="0"/>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2245844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8BD845-D4D3-4C42-BFA0-D623FE36C846}" type="datetime1">
              <a:rPr lang="en-US" smtClean="0"/>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4185764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62AF24-00CD-4404-92C1-A3CF337E9402}" type="datetime1">
              <a:rPr lang="en-US" smtClean="0"/>
              <a:t>8/21/2025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814DD1-5C4A-4EC3-88CE-1C102C354D5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3863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81BAAC-67C2-4EBD-A0C2-3B3C4C3E349F}" type="datetime1">
              <a:rPr lang="en-US" smtClean="0"/>
              <a:t>8/21/2025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3287285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0846B6-0A00-40DD-B316-66D0F7782D5D}" type="datetime1">
              <a:rPr lang="en-US" smtClean="0"/>
              <a:t>8/21/2025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1844918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164B73-DF6B-4F15-BEA4-4A65261B28EB}" type="datetime1">
              <a:rPr lang="en-US" smtClean="0"/>
              <a:t>8/21/2025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2157003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1209533-00AF-4CCD-8C0B-D54E6FC72B5B}" type="datetime1">
              <a:rPr lang="en-US" smtClean="0"/>
              <a:t>8/21/2025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1430522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04301BE-38F6-4AF1-978D-1F398F95E8DE}" type="datetime1">
              <a:rPr lang="en-US" smtClean="0"/>
              <a:t>8/21/2025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D814DD1-5C4A-4EC3-88CE-1C102C354D5A}" type="slidenum">
              <a:rPr lang="en-US" smtClean="0"/>
              <a:t>‹#›</a:t>
            </a:fld>
            <a:endParaRPr lang="en-US"/>
          </a:p>
        </p:txBody>
      </p:sp>
    </p:spTree>
    <p:extLst>
      <p:ext uri="{BB962C8B-B14F-4D97-AF65-F5344CB8AC3E}">
        <p14:creationId xmlns:p14="http://schemas.microsoft.com/office/powerpoint/2010/main" val="2542445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8EBD20-1B27-46B7-A644-4A3A3AD70BA3}" type="datetime1">
              <a:rPr lang="en-US" smtClean="0"/>
              <a:t>8/21/2025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814DD1-5C4A-4EC3-88CE-1C102C354D5A}" type="slidenum">
              <a:rPr lang="en-US" smtClean="0"/>
              <a:t>‹#›</a:t>
            </a:fld>
            <a:endParaRPr lang="en-US"/>
          </a:p>
        </p:txBody>
      </p:sp>
    </p:spTree>
    <p:extLst>
      <p:ext uri="{BB962C8B-B14F-4D97-AF65-F5344CB8AC3E}">
        <p14:creationId xmlns:p14="http://schemas.microsoft.com/office/powerpoint/2010/main" val="25604488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5D6C8FC-7262-4385-9950-7A9DAD0BAD88}" type="datetime1">
              <a:rPr lang="en-US" smtClean="0"/>
              <a:t>8/21/2025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D814DD1-5C4A-4EC3-88CE-1C102C354D5A}"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91063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8.webp"/><Relationship Id="rId7"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webp"/><Relationship Id="rId5" Type="http://schemas.openxmlformats.org/officeDocument/2006/relationships/image" Target="../media/image10.webp"/><Relationship Id="rId4" Type="http://schemas.openxmlformats.org/officeDocument/2006/relationships/image" Target="../media/image9.webp"/></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omments" Target="../comments/comment3.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0.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5F4C7-9EDC-42D7-8877-D8F5ECBF8393}"/>
              </a:ext>
            </a:extLst>
          </p:cNvPr>
          <p:cNvSpPr>
            <a:spLocks noGrp="1"/>
          </p:cNvSpPr>
          <p:nvPr>
            <p:ph type="ctrTitle"/>
          </p:nvPr>
        </p:nvSpPr>
        <p:spPr>
          <a:xfrm>
            <a:off x="1097280" y="758952"/>
            <a:ext cx="10058400" cy="1871126"/>
          </a:xfrm>
        </p:spPr>
        <p:txBody>
          <a:bodyPr>
            <a:normAutofit fontScale="90000"/>
          </a:bodyPr>
          <a:lstStyle/>
          <a:p>
            <a:pPr algn="ctr"/>
            <a:r>
              <a:rPr lang="en-US" sz="7200" dirty="0"/>
              <a:t>EE406-UNDERGRADUATE PROJECT</a:t>
            </a:r>
          </a:p>
        </p:txBody>
      </p:sp>
      <p:sp>
        <p:nvSpPr>
          <p:cNvPr id="3" name="Subtitle 2">
            <a:extLst>
              <a:ext uri="{FF2B5EF4-FFF2-40B4-BE49-F238E27FC236}">
                <a16:creationId xmlns:a16="http://schemas.microsoft.com/office/drawing/2014/main" id="{6BD6545F-66DF-F9ED-44A5-3573367DA40B}"/>
              </a:ext>
            </a:extLst>
          </p:cNvPr>
          <p:cNvSpPr>
            <a:spLocks noGrp="1"/>
          </p:cNvSpPr>
          <p:nvPr>
            <p:ph type="subTitle" idx="1"/>
          </p:nvPr>
        </p:nvSpPr>
        <p:spPr>
          <a:xfrm>
            <a:off x="464186" y="2630078"/>
            <a:ext cx="11324588" cy="1682686"/>
          </a:xfrm>
        </p:spPr>
        <p:txBody>
          <a:bodyPr>
            <a:normAutofit fontScale="70000" lnSpcReduction="20000"/>
          </a:bodyPr>
          <a:lstStyle/>
          <a:p>
            <a:pPr algn="ctr"/>
            <a:endParaRPr lang="en-GB" sz="4600" dirty="0">
              <a:solidFill>
                <a:schemeClr val="tx1">
                  <a:lumMod val="95000"/>
                  <a:lumOff val="5000"/>
                </a:schemeClr>
              </a:solidFill>
            </a:endParaRPr>
          </a:p>
          <a:p>
            <a:pPr algn="ctr"/>
            <a:r>
              <a:rPr lang="en-GB" sz="4600" b="1" dirty="0">
                <a:solidFill>
                  <a:schemeClr val="tx1">
                    <a:lumMod val="95000"/>
                    <a:lumOff val="5000"/>
                  </a:schemeClr>
                </a:solidFill>
              </a:rPr>
              <a:t>Group 11-Indo-Lanka Power Grid Linkages: Evaluating Technical, Social, and Economical IMPACT</a:t>
            </a:r>
          </a:p>
          <a:p>
            <a:pPr algn="ctr"/>
            <a:endParaRPr lang="en-GB" dirty="0">
              <a:solidFill>
                <a:schemeClr val="tx1">
                  <a:lumMod val="95000"/>
                  <a:lumOff val="5000"/>
                </a:schemeClr>
              </a:solidFill>
            </a:endParaRPr>
          </a:p>
          <a:p>
            <a:pPr algn="ctr"/>
            <a:endParaRPr lang="en-GB" dirty="0">
              <a:solidFill>
                <a:schemeClr val="tx1">
                  <a:lumMod val="95000"/>
                  <a:lumOff val="5000"/>
                </a:schemeClr>
              </a:solidFill>
            </a:endParaRPr>
          </a:p>
          <a:p>
            <a:pPr algn="ctr"/>
            <a:endParaRPr lang="en-GB" dirty="0">
              <a:solidFill>
                <a:schemeClr val="tx1">
                  <a:lumMod val="95000"/>
                  <a:lumOff val="5000"/>
                </a:schemeClr>
              </a:solidFill>
            </a:endParaRPr>
          </a:p>
        </p:txBody>
      </p:sp>
      <p:sp>
        <p:nvSpPr>
          <p:cNvPr id="5" name="TextBox 4">
            <a:extLst>
              <a:ext uri="{FF2B5EF4-FFF2-40B4-BE49-F238E27FC236}">
                <a16:creationId xmlns:a16="http://schemas.microsoft.com/office/drawing/2014/main" id="{C1EFE200-3FE8-04F5-ABED-9F80D2A9EEA5}"/>
              </a:ext>
            </a:extLst>
          </p:cNvPr>
          <p:cNvSpPr txBox="1"/>
          <p:nvPr/>
        </p:nvSpPr>
        <p:spPr>
          <a:xfrm>
            <a:off x="185195" y="4961205"/>
            <a:ext cx="4977114" cy="1754326"/>
          </a:xfrm>
          <a:prstGeom prst="rect">
            <a:avLst/>
          </a:prstGeom>
          <a:noFill/>
        </p:spPr>
        <p:txBody>
          <a:bodyPr wrap="square" rtlCol="0">
            <a:spAutoFit/>
          </a:bodyPr>
          <a:lstStyle/>
          <a:p>
            <a:pPr algn="ctr"/>
            <a:endParaRPr lang="en-GB" dirty="0">
              <a:solidFill>
                <a:schemeClr val="tx1">
                  <a:lumMod val="95000"/>
                  <a:lumOff val="5000"/>
                </a:schemeClr>
              </a:solidFill>
              <a:latin typeface="Times New Roman" panose="02020603050405020304" pitchFamily="18" charset="0"/>
              <a:cs typeface="Times New Roman" panose="02020603050405020304" pitchFamily="18" charset="0"/>
            </a:endParaRPr>
          </a:p>
          <a:p>
            <a:r>
              <a:rPr lang="en-GB" cap="all" spc="200" dirty="0">
                <a:solidFill>
                  <a:schemeClr val="tx1">
                    <a:lumMod val="95000"/>
                    <a:lumOff val="5000"/>
                  </a:schemeClr>
                </a:solidFill>
                <a:latin typeface="Times New Roman" panose="02020603050405020304" pitchFamily="18" charset="0"/>
                <a:cs typeface="Times New Roman" panose="02020603050405020304" pitchFamily="18" charset="0"/>
              </a:rPr>
              <a:t>E/19/469  Fernando </a:t>
            </a:r>
            <a:r>
              <a:rPr lang="en-GB" cap="all" spc="200" dirty="0" err="1">
                <a:solidFill>
                  <a:schemeClr val="tx1">
                    <a:lumMod val="95000"/>
                    <a:lumOff val="5000"/>
                  </a:schemeClr>
                </a:solidFill>
                <a:latin typeface="Times New Roman" panose="02020603050405020304" pitchFamily="18" charset="0"/>
                <a:cs typeface="Times New Roman" panose="02020603050405020304" pitchFamily="18" charset="0"/>
              </a:rPr>
              <a:t>h.a.h</a:t>
            </a:r>
            <a:r>
              <a:rPr lang="en-GB" cap="all" spc="200" dirty="0">
                <a:solidFill>
                  <a:schemeClr val="tx1">
                    <a:lumMod val="95000"/>
                    <a:lumOff val="5000"/>
                  </a:schemeClr>
                </a:solidFill>
                <a:latin typeface="Times New Roman" panose="02020603050405020304" pitchFamily="18" charset="0"/>
                <a:cs typeface="Times New Roman" panose="02020603050405020304" pitchFamily="18" charset="0"/>
              </a:rPr>
              <a:t>. </a:t>
            </a:r>
            <a:endParaRPr lang="en-US" dirty="0">
              <a:solidFill>
                <a:schemeClr val="tx1">
                  <a:lumMod val="95000"/>
                  <a:lumOff val="5000"/>
                </a:schemeClr>
              </a:solidFill>
              <a:latin typeface="Times New Roman" panose="02020603050405020304" pitchFamily="18" charset="0"/>
              <a:cs typeface="Times New Roman" panose="02020603050405020304" pitchFamily="18" charset="0"/>
            </a:endParaRPr>
          </a:p>
          <a:p>
            <a:r>
              <a:rPr lang="en-GB" cap="all" spc="200" dirty="0">
                <a:solidFill>
                  <a:schemeClr val="tx1">
                    <a:lumMod val="95000"/>
                    <a:lumOff val="5000"/>
                  </a:schemeClr>
                </a:solidFill>
                <a:latin typeface="Times New Roman" panose="02020603050405020304" pitchFamily="18" charset="0"/>
                <a:cs typeface="Times New Roman" panose="02020603050405020304" pitchFamily="18" charset="0"/>
              </a:rPr>
              <a:t>E/19/110  Fernando W.R.A</a:t>
            </a:r>
          </a:p>
          <a:p>
            <a:r>
              <a:rPr lang="en-GB" cap="all" dirty="0">
                <a:latin typeface="Times New Roman" panose="02020603050405020304" pitchFamily="18" charset="0"/>
                <a:cs typeface="Times New Roman" panose="02020603050405020304" pitchFamily="18" charset="0"/>
              </a:rPr>
              <a:t>E/19/411      Uthpala </a:t>
            </a:r>
            <a:r>
              <a:rPr lang="en-GB" cap="all" dirty="0" err="1">
                <a:latin typeface="Times New Roman" panose="02020603050405020304" pitchFamily="18" charset="0"/>
                <a:cs typeface="Times New Roman" panose="02020603050405020304" pitchFamily="18" charset="0"/>
              </a:rPr>
              <a:t>k.j.</a:t>
            </a:r>
            <a:endParaRPr lang="en-GB" cap="all" spc="200"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GB"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3B54E11-2EFD-7293-3E84-38B2AB978AF6}"/>
              </a:ext>
            </a:extLst>
          </p:cNvPr>
          <p:cNvSpPr txBox="1"/>
          <p:nvPr/>
        </p:nvSpPr>
        <p:spPr>
          <a:xfrm>
            <a:off x="7307483" y="5238204"/>
            <a:ext cx="4977114" cy="1200329"/>
          </a:xfrm>
          <a:prstGeom prst="rect">
            <a:avLst/>
          </a:prstGeom>
          <a:noFill/>
        </p:spPr>
        <p:txBody>
          <a:bodyPr wrap="square" rtlCol="0">
            <a:spAutoFit/>
          </a:bodyPr>
          <a:lstStyle/>
          <a:p>
            <a:r>
              <a:rPr lang="en-GB" cap="all" dirty="0">
                <a:latin typeface="Times New Roman" panose="02020603050405020304" pitchFamily="18" charset="0"/>
                <a:cs typeface="Times New Roman" panose="02020603050405020304" pitchFamily="18" charset="0"/>
              </a:rPr>
              <a:t>Supervisors: prof. </a:t>
            </a:r>
            <a:r>
              <a:rPr lang="en-GB" cap="all" dirty="0" err="1">
                <a:latin typeface="Times New Roman" panose="02020603050405020304" pitchFamily="18" charset="0"/>
                <a:cs typeface="Times New Roman" panose="02020603050405020304" pitchFamily="18" charset="0"/>
              </a:rPr>
              <a:t>k.m</a:t>
            </a:r>
            <a:r>
              <a:rPr lang="en-GB" cap="all" dirty="0">
                <a:latin typeface="Times New Roman" panose="02020603050405020304" pitchFamily="18" charset="0"/>
                <a:cs typeface="Times New Roman" panose="02020603050405020304" pitchFamily="18" charset="0"/>
              </a:rPr>
              <a:t>. liyanage     </a:t>
            </a:r>
            <a:endParaRPr lang="en-US" dirty="0">
              <a:latin typeface="Times New Roman" panose="02020603050405020304" pitchFamily="18" charset="0"/>
              <a:cs typeface="Times New Roman" panose="02020603050405020304" pitchFamily="18" charset="0"/>
            </a:endParaRPr>
          </a:p>
          <a:p>
            <a:r>
              <a:rPr lang="en-GB" cap="all" dirty="0">
                <a:latin typeface="Times New Roman" panose="02020603050405020304" pitchFamily="18" charset="0"/>
                <a:cs typeface="Times New Roman" panose="02020603050405020304" pitchFamily="18" charset="0"/>
              </a:rPr>
              <a:t>                             Dr.  </a:t>
            </a:r>
            <a:r>
              <a:rPr lang="en-GB" cap="all" dirty="0" err="1">
                <a:latin typeface="Times New Roman" panose="02020603050405020304" pitchFamily="18" charset="0"/>
                <a:cs typeface="Times New Roman" panose="02020603050405020304" pitchFamily="18" charset="0"/>
              </a:rPr>
              <a:t>u.s.</a:t>
            </a:r>
            <a:r>
              <a:rPr lang="en-GB" cap="all" dirty="0">
                <a:latin typeface="Times New Roman" panose="02020603050405020304" pitchFamily="18" charset="0"/>
                <a:cs typeface="Times New Roman" panose="02020603050405020304" pitchFamily="18" charset="0"/>
              </a:rPr>
              <a:t> </a:t>
            </a:r>
            <a:r>
              <a:rPr lang="en-GB" cap="all" dirty="0" err="1">
                <a:latin typeface="Times New Roman" panose="02020603050405020304" pitchFamily="18" charset="0"/>
                <a:cs typeface="Times New Roman" panose="02020603050405020304" pitchFamily="18" charset="0"/>
              </a:rPr>
              <a:t>navaratne</a:t>
            </a:r>
            <a:endParaRPr lang="en-US" dirty="0">
              <a:latin typeface="Times New Roman" panose="02020603050405020304" pitchFamily="18" charset="0"/>
              <a:cs typeface="Times New Roman" panose="02020603050405020304" pitchFamily="18" charset="0"/>
            </a:endParaRPr>
          </a:p>
          <a:p>
            <a:r>
              <a:rPr lang="en-GB" cap="all" dirty="0">
                <a:latin typeface="Times New Roman" panose="02020603050405020304" pitchFamily="18" charset="0"/>
                <a:cs typeface="Times New Roman" panose="02020603050405020304" pitchFamily="18" charset="0"/>
              </a:rPr>
              <a:t>                             DR.  </a:t>
            </a:r>
            <a:r>
              <a:rPr lang="en-GB" cap="all" dirty="0" err="1">
                <a:latin typeface="Times New Roman" panose="02020603050405020304" pitchFamily="18" charset="0"/>
                <a:cs typeface="Times New Roman" panose="02020603050405020304" pitchFamily="18" charset="0"/>
              </a:rPr>
              <a:t>k.r.m.n</a:t>
            </a:r>
            <a:r>
              <a:rPr lang="en-GB" cap="all" dirty="0">
                <a:latin typeface="Times New Roman" panose="02020603050405020304" pitchFamily="18" charset="0"/>
                <a:cs typeface="Times New Roman" panose="02020603050405020304" pitchFamily="18" charset="0"/>
              </a:rPr>
              <a:t>. Rathnayake                                                                                                                                                  </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4509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9C222AE-AF49-1F43-83BE-FB0279CA7E4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31000"/>
                    </a14:imgEffect>
                  </a14:imgLayer>
                </a14:imgProps>
              </a:ext>
            </a:extLst>
          </a:blip>
          <a:stretch>
            <a:fillRect/>
          </a:stretch>
        </p:blipFill>
        <p:spPr>
          <a:xfrm>
            <a:off x="101600" y="320040"/>
            <a:ext cx="12090400" cy="3645817"/>
          </a:xfrm>
          <a:prstGeom prst="rect">
            <a:avLst/>
          </a:prstGeom>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11" name="TextBox 10">
            <a:extLst>
              <a:ext uri="{FF2B5EF4-FFF2-40B4-BE49-F238E27FC236}">
                <a16:creationId xmlns:a16="http://schemas.microsoft.com/office/drawing/2014/main" id="{3D4A69BC-18E0-A133-73D7-81E3F10C13C7}"/>
              </a:ext>
            </a:extLst>
          </p:cNvPr>
          <p:cNvSpPr txBox="1"/>
          <p:nvPr/>
        </p:nvSpPr>
        <p:spPr>
          <a:xfrm>
            <a:off x="428190" y="4383562"/>
            <a:ext cx="11673840" cy="923330"/>
          </a:xfrm>
          <a:prstGeom prst="rect">
            <a:avLst/>
          </a:prstGeom>
          <a:noFill/>
        </p:spPr>
        <p:txBody>
          <a:bodyPr wrap="square" rtlCol="0">
            <a:spAutoFit/>
          </a:bodyPr>
          <a:lstStyle/>
          <a:p>
            <a:pPr marL="285750" indent="-285750">
              <a:buFont typeface="Wingdings" panose="05000000000000000000" pitchFamily="2" charset="2"/>
              <a:buChar char="ü"/>
            </a:pPr>
            <a:r>
              <a:rPr lang="en-GB" i="0" dirty="0">
                <a:effectLst/>
                <a:latin typeface="DeepSeek-CJK-patch"/>
              </a:rPr>
              <a:t>Most power plants in the system are affected by the Indian grid connection.</a:t>
            </a:r>
          </a:p>
          <a:p>
            <a:pPr marL="285750" indent="-285750">
              <a:buFont typeface="Wingdings" panose="05000000000000000000" pitchFamily="2" charset="2"/>
              <a:buChar char="ü"/>
            </a:pPr>
            <a:r>
              <a:rPr lang="en-GB" i="0" dirty="0">
                <a:effectLst/>
                <a:latin typeface="DeepSeek-CJK-patch"/>
              </a:rPr>
              <a:t>We identified the most vulnerable power plants, focusing on all the local power plants</a:t>
            </a:r>
          </a:p>
          <a:p>
            <a:pPr marL="285750" indent="-285750">
              <a:buFont typeface="Wingdings" panose="05000000000000000000" pitchFamily="2" charset="2"/>
              <a:buChar char="ü"/>
            </a:pPr>
            <a:r>
              <a:rPr lang="en-GB" dirty="0"/>
              <a:t>Sri Lanka’s System Control Centre currently uses hourly scheduling intervals for generation dispatch</a:t>
            </a:r>
            <a:endParaRPr lang="en-GB" i="0" dirty="0">
              <a:effectLst/>
              <a:latin typeface="DeepSeek-CJK-patch"/>
            </a:endParaRPr>
          </a:p>
        </p:txBody>
      </p:sp>
    </p:spTree>
    <p:extLst>
      <p:ext uri="{BB962C8B-B14F-4D97-AF65-F5344CB8AC3E}">
        <p14:creationId xmlns:p14="http://schemas.microsoft.com/office/powerpoint/2010/main" val="4029469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362F3D-C8AE-59E9-7C32-6E83E019DF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63" y="150828"/>
            <a:ext cx="5953058" cy="4829658"/>
          </a:xfrm>
          <a:prstGeom prst="rect">
            <a:avLst/>
          </a:prstGeom>
        </p:spPr>
      </p:pic>
      <p:pic>
        <p:nvPicPr>
          <p:cNvPr id="6" name="Picture 5">
            <a:extLst>
              <a:ext uri="{FF2B5EF4-FFF2-40B4-BE49-F238E27FC236}">
                <a16:creationId xmlns:a16="http://schemas.microsoft.com/office/drawing/2014/main" id="{1B3383AB-3BE1-CFEB-3669-58BBC58A5E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50828"/>
            <a:ext cx="5953058" cy="4829658"/>
          </a:xfrm>
          <a:prstGeom prst="rect">
            <a:avLst/>
          </a:prstGeom>
        </p:spPr>
      </p:pic>
      <p:sp>
        <p:nvSpPr>
          <p:cNvPr id="7" name="TextBox 6">
            <a:extLst>
              <a:ext uri="{FF2B5EF4-FFF2-40B4-BE49-F238E27FC236}">
                <a16:creationId xmlns:a16="http://schemas.microsoft.com/office/drawing/2014/main" id="{CE3B9DDD-1F4F-CEFB-D7A1-9A65BF1C2C15}"/>
              </a:ext>
            </a:extLst>
          </p:cNvPr>
          <p:cNvSpPr txBox="1"/>
          <p:nvPr/>
        </p:nvSpPr>
        <p:spPr>
          <a:xfrm>
            <a:off x="321336" y="5373278"/>
            <a:ext cx="5005633" cy="923330"/>
          </a:xfrm>
          <a:prstGeom prst="rect">
            <a:avLst/>
          </a:prstGeom>
          <a:noFill/>
        </p:spPr>
        <p:txBody>
          <a:bodyPr wrap="square" rtlCol="0">
            <a:spAutoFit/>
          </a:bodyPr>
          <a:lstStyle/>
          <a:p>
            <a:r>
              <a:rPr lang="en-US" dirty="0"/>
              <a:t>Indian Link is Available</a:t>
            </a:r>
            <a:br>
              <a:rPr lang="en-US" dirty="0"/>
            </a:br>
            <a:r>
              <a:rPr lang="en-US" dirty="0"/>
              <a:t>Date : 25 Jan 2024</a:t>
            </a:r>
            <a:br>
              <a:rPr lang="en-US" dirty="0"/>
            </a:br>
            <a:r>
              <a:rPr lang="en-US" dirty="0"/>
              <a:t>Time: 00.00-00.15am </a:t>
            </a:r>
          </a:p>
        </p:txBody>
      </p:sp>
      <p:sp>
        <p:nvSpPr>
          <p:cNvPr id="8" name="TextBox 7">
            <a:extLst>
              <a:ext uri="{FF2B5EF4-FFF2-40B4-BE49-F238E27FC236}">
                <a16:creationId xmlns:a16="http://schemas.microsoft.com/office/drawing/2014/main" id="{40A5D386-0741-ADB6-59ED-9258CB15645D}"/>
              </a:ext>
            </a:extLst>
          </p:cNvPr>
          <p:cNvSpPr txBox="1"/>
          <p:nvPr/>
        </p:nvSpPr>
        <p:spPr>
          <a:xfrm>
            <a:off x="6077021" y="5373278"/>
            <a:ext cx="5005633" cy="923330"/>
          </a:xfrm>
          <a:prstGeom prst="rect">
            <a:avLst/>
          </a:prstGeom>
          <a:noFill/>
        </p:spPr>
        <p:txBody>
          <a:bodyPr wrap="square" rtlCol="0">
            <a:spAutoFit/>
          </a:bodyPr>
          <a:lstStyle/>
          <a:p>
            <a:r>
              <a:rPr lang="en-US" dirty="0"/>
              <a:t>Indian Link is Unavailable</a:t>
            </a:r>
          </a:p>
          <a:p>
            <a:r>
              <a:rPr lang="en-US" dirty="0"/>
              <a:t>Date : 25 Jan 2024</a:t>
            </a:r>
            <a:br>
              <a:rPr lang="en-US" dirty="0"/>
            </a:br>
            <a:r>
              <a:rPr lang="en-US" dirty="0"/>
              <a:t>Time: 17.00-17.15am </a:t>
            </a:r>
          </a:p>
        </p:txBody>
      </p:sp>
      <p:pic>
        <p:nvPicPr>
          <p:cNvPr id="10" name="Picture 9">
            <a:extLst>
              <a:ext uri="{FF2B5EF4-FFF2-40B4-BE49-F238E27FC236}">
                <a16:creationId xmlns:a16="http://schemas.microsoft.com/office/drawing/2014/main" id="{CC409EF7-4DD1-360E-FDCE-D42CD9FA4E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0828"/>
            <a:ext cx="5953058" cy="4829658"/>
          </a:xfrm>
          <a:prstGeom prst="rect">
            <a:avLst/>
          </a:prstGeom>
        </p:spPr>
      </p:pic>
      <p:pic>
        <p:nvPicPr>
          <p:cNvPr id="12" name="Picture 11">
            <a:extLst>
              <a:ext uri="{FF2B5EF4-FFF2-40B4-BE49-F238E27FC236}">
                <a16:creationId xmlns:a16="http://schemas.microsoft.com/office/drawing/2014/main" id="{34D4CD4C-C261-44EB-A80C-6256F8A6BD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2943" y="150828"/>
            <a:ext cx="5953058" cy="4829658"/>
          </a:xfrm>
          <a:prstGeom prst="rect">
            <a:avLst/>
          </a:prstGeom>
        </p:spPr>
      </p:pic>
    </p:spTree>
    <p:extLst>
      <p:ext uri="{BB962C8B-B14F-4D97-AF65-F5344CB8AC3E}">
        <p14:creationId xmlns:p14="http://schemas.microsoft.com/office/powerpoint/2010/main" val="311591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0FD07D35-0637-8D6D-2B4F-14AF70F79F8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AA7578A-9992-773C-FD48-9925EC4D19B3}"/>
              </a:ext>
            </a:extLst>
          </p:cNvPr>
          <p:cNvPicPr>
            <a:picLocks noChangeAspect="1"/>
          </p:cNvPicPr>
          <p:nvPr/>
        </p:nvPicPr>
        <p:blipFill>
          <a:blip r:embed="rId3">
            <a:extLst>
              <a:ext uri="{28A0092B-C50C-407E-A947-70E740481C1C}">
                <a14:useLocalDpi xmlns:a14="http://schemas.microsoft.com/office/drawing/2010/main" val="0"/>
              </a:ext>
            </a:extLst>
          </a:blip>
          <a:srcRect r="2971"/>
          <a:stretch>
            <a:fillRect/>
          </a:stretch>
        </p:blipFill>
        <p:spPr>
          <a:xfrm>
            <a:off x="1" y="641898"/>
            <a:ext cx="6078050" cy="3368332"/>
          </a:xfrm>
          <a:prstGeom prst="rect">
            <a:avLst/>
          </a:prstGeom>
        </p:spPr>
      </p:pic>
      <p:pic>
        <p:nvPicPr>
          <p:cNvPr id="6" name="Picture 5">
            <a:extLst>
              <a:ext uri="{FF2B5EF4-FFF2-40B4-BE49-F238E27FC236}">
                <a16:creationId xmlns:a16="http://schemas.microsoft.com/office/drawing/2014/main" id="{38F6E6BA-353A-2945-D628-F70384F411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4088702"/>
            <a:ext cx="6096000" cy="396274"/>
          </a:xfrm>
          <a:prstGeom prst="rect">
            <a:avLst/>
          </a:prstGeom>
        </p:spPr>
      </p:pic>
      <p:pic>
        <p:nvPicPr>
          <p:cNvPr id="8" name="Picture 7">
            <a:extLst>
              <a:ext uri="{FF2B5EF4-FFF2-40B4-BE49-F238E27FC236}">
                <a16:creationId xmlns:a16="http://schemas.microsoft.com/office/drawing/2014/main" id="{A5DD9622-597F-5383-14E8-8CEB6DA565B5}"/>
              </a:ext>
            </a:extLst>
          </p:cNvPr>
          <p:cNvPicPr>
            <a:picLocks noChangeAspect="1"/>
          </p:cNvPicPr>
          <p:nvPr/>
        </p:nvPicPr>
        <p:blipFill>
          <a:blip r:embed="rId5">
            <a:extLst>
              <a:ext uri="{28A0092B-C50C-407E-A947-70E740481C1C}">
                <a14:useLocalDpi xmlns:a14="http://schemas.microsoft.com/office/drawing/2010/main" val="0"/>
              </a:ext>
            </a:extLst>
          </a:blip>
          <a:srcRect t="11166"/>
          <a:stretch/>
        </p:blipFill>
        <p:spPr>
          <a:xfrm>
            <a:off x="6113950" y="1480464"/>
            <a:ext cx="6078050" cy="2891041"/>
          </a:xfrm>
          <a:prstGeom prst="rect">
            <a:avLst/>
          </a:prstGeom>
        </p:spPr>
      </p:pic>
      <p:sp>
        <p:nvSpPr>
          <p:cNvPr id="9" name="TextBox 8">
            <a:extLst>
              <a:ext uri="{FF2B5EF4-FFF2-40B4-BE49-F238E27FC236}">
                <a16:creationId xmlns:a16="http://schemas.microsoft.com/office/drawing/2014/main" id="{BA1A6F1A-88E4-EDCB-05DC-EDD3A25B1B29}"/>
              </a:ext>
            </a:extLst>
          </p:cNvPr>
          <p:cNvSpPr txBox="1"/>
          <p:nvPr/>
        </p:nvSpPr>
        <p:spPr>
          <a:xfrm>
            <a:off x="263950" y="4760536"/>
            <a:ext cx="5269583" cy="923330"/>
          </a:xfrm>
          <a:prstGeom prst="rect">
            <a:avLst/>
          </a:prstGeom>
          <a:noFill/>
        </p:spPr>
        <p:txBody>
          <a:bodyPr wrap="square" rtlCol="0">
            <a:spAutoFit/>
          </a:bodyPr>
          <a:lstStyle/>
          <a:p>
            <a:r>
              <a:rPr lang="en-US" dirty="0"/>
              <a:t>Source: https://iced.niti.gov.in/energy/electricity/distribution/national-level-consumption/load-curve</a:t>
            </a:r>
          </a:p>
        </p:txBody>
      </p:sp>
      <p:sp>
        <p:nvSpPr>
          <p:cNvPr id="10" name="TextBox 9">
            <a:extLst>
              <a:ext uri="{FF2B5EF4-FFF2-40B4-BE49-F238E27FC236}">
                <a16:creationId xmlns:a16="http://schemas.microsoft.com/office/drawing/2014/main" id="{E9E74D0A-C0C4-408B-F7E1-0663DEA5FA28}"/>
              </a:ext>
            </a:extLst>
          </p:cNvPr>
          <p:cNvSpPr txBox="1"/>
          <p:nvPr/>
        </p:nvSpPr>
        <p:spPr>
          <a:xfrm>
            <a:off x="6096000" y="4731204"/>
            <a:ext cx="4593996" cy="646331"/>
          </a:xfrm>
          <a:prstGeom prst="rect">
            <a:avLst/>
          </a:prstGeom>
          <a:noFill/>
        </p:spPr>
        <p:txBody>
          <a:bodyPr wrap="square" rtlCol="0">
            <a:spAutoFit/>
          </a:bodyPr>
          <a:lstStyle/>
          <a:p>
            <a:r>
              <a:rPr lang="en-US" dirty="0"/>
              <a:t>Source: https://gendata.pucsl.gov.lk/generation-profile</a:t>
            </a:r>
          </a:p>
        </p:txBody>
      </p:sp>
      <p:sp>
        <p:nvSpPr>
          <p:cNvPr id="11" name="TextBox 10">
            <a:extLst>
              <a:ext uri="{FF2B5EF4-FFF2-40B4-BE49-F238E27FC236}">
                <a16:creationId xmlns:a16="http://schemas.microsoft.com/office/drawing/2014/main" id="{A02BA851-5FA9-1E08-93CF-5D96739F2DF5}"/>
              </a:ext>
            </a:extLst>
          </p:cNvPr>
          <p:cNvSpPr txBox="1"/>
          <p:nvPr/>
        </p:nvSpPr>
        <p:spPr>
          <a:xfrm>
            <a:off x="1812339" y="563426"/>
            <a:ext cx="3174441" cy="369332"/>
          </a:xfrm>
          <a:prstGeom prst="rect">
            <a:avLst/>
          </a:prstGeom>
          <a:noFill/>
        </p:spPr>
        <p:txBody>
          <a:bodyPr wrap="square" rtlCol="0">
            <a:spAutoFit/>
          </a:bodyPr>
          <a:lstStyle/>
          <a:p>
            <a:pPr algn="ctr"/>
            <a:r>
              <a:rPr lang="en-US" dirty="0"/>
              <a:t>Typical load curve of India</a:t>
            </a:r>
          </a:p>
        </p:txBody>
      </p:sp>
      <p:sp>
        <p:nvSpPr>
          <p:cNvPr id="12" name="TextBox 11">
            <a:extLst>
              <a:ext uri="{FF2B5EF4-FFF2-40B4-BE49-F238E27FC236}">
                <a16:creationId xmlns:a16="http://schemas.microsoft.com/office/drawing/2014/main" id="{3819F889-D76F-A54C-5BCA-DF8BB0EA8315}"/>
              </a:ext>
            </a:extLst>
          </p:cNvPr>
          <p:cNvSpPr txBox="1"/>
          <p:nvPr/>
        </p:nvSpPr>
        <p:spPr>
          <a:xfrm>
            <a:off x="7640871" y="624630"/>
            <a:ext cx="3174441" cy="553998"/>
          </a:xfrm>
          <a:prstGeom prst="rect">
            <a:avLst/>
          </a:prstGeom>
          <a:noFill/>
        </p:spPr>
        <p:txBody>
          <a:bodyPr wrap="square" rtlCol="0">
            <a:spAutoFit/>
          </a:bodyPr>
          <a:lstStyle/>
          <a:p>
            <a:pPr algn="ctr"/>
            <a:r>
              <a:rPr lang="en-US" dirty="0"/>
              <a:t>Typical load curve of Sri Lanka</a:t>
            </a:r>
          </a:p>
          <a:p>
            <a:pPr algn="ctr"/>
            <a:r>
              <a:rPr lang="en-US" sz="1200" dirty="0"/>
              <a:t>25 Jan 2024</a:t>
            </a:r>
          </a:p>
        </p:txBody>
      </p:sp>
    </p:spTree>
    <p:extLst>
      <p:ext uri="{BB962C8B-B14F-4D97-AF65-F5344CB8AC3E}">
        <p14:creationId xmlns:p14="http://schemas.microsoft.com/office/powerpoint/2010/main" val="1233163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383D1620-1CA4-C3AB-23EE-E2885A7B161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C76CF22-19B0-2169-415A-8490F1EF68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6156" y="794416"/>
            <a:ext cx="9879688" cy="5269168"/>
          </a:xfrm>
          <a:prstGeom prst="rect">
            <a:avLst/>
          </a:prstGeom>
          <a:solidFill>
            <a:schemeClr val="accent4">
              <a:lumMod val="60000"/>
              <a:lumOff val="40000"/>
            </a:schemeClr>
          </a:solidFill>
        </p:spPr>
      </p:pic>
      <p:sp>
        <p:nvSpPr>
          <p:cNvPr id="13" name="TextBox 12">
            <a:extLst>
              <a:ext uri="{FF2B5EF4-FFF2-40B4-BE49-F238E27FC236}">
                <a16:creationId xmlns:a16="http://schemas.microsoft.com/office/drawing/2014/main" id="{DA5B8C16-F007-D03A-9F39-A1BACA241848}"/>
              </a:ext>
            </a:extLst>
          </p:cNvPr>
          <p:cNvSpPr txBox="1"/>
          <p:nvPr/>
        </p:nvSpPr>
        <p:spPr>
          <a:xfrm>
            <a:off x="413174" y="317733"/>
            <a:ext cx="6959899" cy="584775"/>
          </a:xfrm>
          <a:prstGeom prst="rect">
            <a:avLst/>
          </a:prstGeom>
          <a:noFill/>
        </p:spPr>
        <p:txBody>
          <a:bodyPr wrap="square" rtlCol="0">
            <a:spAutoFit/>
          </a:bodyPr>
          <a:lstStyle/>
          <a:p>
            <a:r>
              <a:rPr lang="en-US" sz="3200" b="1" u="sng" dirty="0">
                <a:latin typeface="+mj-lt"/>
                <a:ea typeface="Calibri" panose="020F0502020204030204" pitchFamily="34" charset="0"/>
                <a:cs typeface="Calibri" panose="020F0502020204030204" pitchFamily="34" charset="0"/>
              </a:rPr>
              <a:t>UNAVAILABLE PROBABILITY OF THE LINK:</a:t>
            </a:r>
          </a:p>
        </p:txBody>
      </p:sp>
    </p:spTree>
    <p:extLst>
      <p:ext uri="{BB962C8B-B14F-4D97-AF65-F5344CB8AC3E}">
        <p14:creationId xmlns:p14="http://schemas.microsoft.com/office/powerpoint/2010/main" val="837449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ECF9849F-34F8-CE6F-587F-BD3E3AE60924}"/>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9C90B7F-15BE-B77A-3708-BCAF0AE44797}"/>
              </a:ext>
            </a:extLst>
          </p:cNvPr>
          <p:cNvPicPr>
            <a:picLocks noChangeAspect="1"/>
          </p:cNvPicPr>
          <p:nvPr/>
        </p:nvPicPr>
        <p:blipFill>
          <a:blip r:embed="rId3"/>
          <a:stretch>
            <a:fillRect/>
          </a:stretch>
        </p:blipFill>
        <p:spPr>
          <a:xfrm>
            <a:off x="553851" y="840953"/>
            <a:ext cx="9388802" cy="5450572"/>
          </a:xfrm>
          <a:prstGeom prst="rect">
            <a:avLst/>
          </a:prstGeom>
          <a:solidFill>
            <a:schemeClr val="accent4">
              <a:lumMod val="60000"/>
              <a:lumOff val="40000"/>
            </a:schemeClr>
          </a:solidFill>
        </p:spPr>
      </p:pic>
      <p:sp>
        <p:nvSpPr>
          <p:cNvPr id="2" name="TextBox 1">
            <a:extLst>
              <a:ext uri="{FF2B5EF4-FFF2-40B4-BE49-F238E27FC236}">
                <a16:creationId xmlns:a16="http://schemas.microsoft.com/office/drawing/2014/main" id="{A695E502-E23C-EFF1-7611-AFA322D42411}"/>
              </a:ext>
            </a:extLst>
          </p:cNvPr>
          <p:cNvSpPr txBox="1"/>
          <p:nvPr/>
        </p:nvSpPr>
        <p:spPr>
          <a:xfrm>
            <a:off x="413174" y="317733"/>
            <a:ext cx="6959899" cy="584775"/>
          </a:xfrm>
          <a:prstGeom prst="rect">
            <a:avLst/>
          </a:prstGeom>
          <a:noFill/>
        </p:spPr>
        <p:txBody>
          <a:bodyPr wrap="square" rtlCol="0">
            <a:spAutoFit/>
          </a:bodyPr>
          <a:lstStyle/>
          <a:p>
            <a:r>
              <a:rPr lang="en-US" sz="3200" b="1" u="sng" dirty="0">
                <a:latin typeface="+mj-lt"/>
                <a:ea typeface="Calibri" panose="020F0502020204030204" pitchFamily="34" charset="0"/>
                <a:cs typeface="Calibri" panose="020F0502020204030204" pitchFamily="34" charset="0"/>
              </a:rPr>
              <a:t>UNAVAILABLE PROBABILITY OF THE LINK:</a:t>
            </a:r>
          </a:p>
        </p:txBody>
      </p:sp>
    </p:spTree>
    <p:extLst>
      <p:ext uri="{BB962C8B-B14F-4D97-AF65-F5344CB8AC3E}">
        <p14:creationId xmlns:p14="http://schemas.microsoft.com/office/powerpoint/2010/main" val="25872953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629BC9-0CC6-18CD-2EC7-61CF955F8980}"/>
              </a:ext>
            </a:extLst>
          </p:cNvPr>
          <p:cNvPicPr>
            <a:picLocks noChangeAspect="1"/>
          </p:cNvPicPr>
          <p:nvPr/>
        </p:nvPicPr>
        <p:blipFill>
          <a:blip r:embed="rId2"/>
          <a:srcRect b="52976"/>
          <a:stretch>
            <a:fillRect/>
          </a:stretch>
        </p:blipFill>
        <p:spPr>
          <a:xfrm>
            <a:off x="530744" y="889575"/>
            <a:ext cx="5696839" cy="2855540"/>
          </a:xfrm>
          <a:prstGeom prst="rect">
            <a:avLst/>
          </a:prstGeom>
        </p:spPr>
      </p:pic>
      <p:sp>
        <p:nvSpPr>
          <p:cNvPr id="9" name="Rectangle 8">
            <a:extLst>
              <a:ext uri="{FF2B5EF4-FFF2-40B4-BE49-F238E27FC236}">
                <a16:creationId xmlns:a16="http://schemas.microsoft.com/office/drawing/2014/main" id="{1BD70773-3A42-9399-5CD0-434255162399}"/>
              </a:ext>
            </a:extLst>
          </p:cNvPr>
          <p:cNvSpPr/>
          <p:nvPr/>
        </p:nvSpPr>
        <p:spPr>
          <a:xfrm>
            <a:off x="426572" y="3958682"/>
            <a:ext cx="11041197" cy="2223310"/>
          </a:xfrm>
          <a:prstGeom prst="rect">
            <a:avLst/>
          </a:prstGeom>
          <a:solidFill>
            <a:schemeClr val="bg2">
              <a:lumMod val="90000"/>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45CC4E9-9848-DFD5-D225-F52FA270B249}"/>
              </a:ext>
            </a:extLst>
          </p:cNvPr>
          <p:cNvSpPr txBox="1"/>
          <p:nvPr/>
        </p:nvSpPr>
        <p:spPr>
          <a:xfrm>
            <a:off x="254000" y="304800"/>
            <a:ext cx="4470400" cy="584775"/>
          </a:xfrm>
          <a:prstGeom prst="rect">
            <a:avLst/>
          </a:prstGeom>
          <a:noFill/>
        </p:spPr>
        <p:txBody>
          <a:bodyPr wrap="square" rtlCol="0">
            <a:spAutoFit/>
          </a:bodyPr>
          <a:lstStyle/>
          <a:p>
            <a:r>
              <a:rPr lang="en-US" sz="3200" u="sng" dirty="0">
                <a:latin typeface="+mj-lt"/>
              </a:rPr>
              <a:t>ECONOMICAL DISPATCH</a:t>
            </a:r>
          </a:p>
        </p:txBody>
      </p:sp>
      <p:sp>
        <p:nvSpPr>
          <p:cNvPr id="5" name="TextBox 4">
            <a:extLst>
              <a:ext uri="{FF2B5EF4-FFF2-40B4-BE49-F238E27FC236}">
                <a16:creationId xmlns:a16="http://schemas.microsoft.com/office/drawing/2014/main" id="{7667D828-F016-BE64-0937-FA90C1C5286D}"/>
              </a:ext>
            </a:extLst>
          </p:cNvPr>
          <p:cNvSpPr txBox="1"/>
          <p:nvPr/>
        </p:nvSpPr>
        <p:spPr>
          <a:xfrm>
            <a:off x="530744" y="3971934"/>
            <a:ext cx="9087818" cy="2308324"/>
          </a:xfrm>
          <a:prstGeom prst="rect">
            <a:avLst/>
          </a:prstGeom>
          <a:noFill/>
        </p:spPr>
        <p:txBody>
          <a:bodyPr wrap="square" rtlCol="0">
            <a:spAutoFit/>
          </a:bodyPr>
          <a:lstStyle/>
          <a:p>
            <a:pPr marL="285750" indent="-285750">
              <a:buFont typeface="Arial" panose="020B0604020202020204" pitchFamily="34" charset="0"/>
              <a:buChar char="•"/>
            </a:pPr>
            <a:r>
              <a:rPr lang="en-GB" dirty="0"/>
              <a:t>Linear Programming Model</a:t>
            </a:r>
          </a:p>
          <a:p>
            <a:pPr marL="285750" indent="-285750">
              <a:buFont typeface="Arial" panose="020B0604020202020204" pitchFamily="34" charset="0"/>
              <a:buChar char="•"/>
            </a:pPr>
            <a:r>
              <a:rPr lang="en-GB" dirty="0"/>
              <a:t>Every hour</a:t>
            </a:r>
          </a:p>
          <a:p>
            <a:pPr marL="285750" indent="-285750">
              <a:buFont typeface="Arial" panose="020B0604020202020204" pitchFamily="34" charset="0"/>
              <a:buChar char="•"/>
            </a:pPr>
            <a:r>
              <a:rPr lang="en-GB" dirty="0"/>
              <a:t>Maximum and minimum power</a:t>
            </a:r>
          </a:p>
          <a:p>
            <a:pPr marL="285750" indent="-285750">
              <a:buFont typeface="Arial" panose="020B0604020202020204" pitchFamily="34" charset="0"/>
              <a:buChar char="•"/>
            </a:pPr>
            <a:r>
              <a:rPr lang="en-GB" dirty="0"/>
              <a:t>Hydro plant availabilities</a:t>
            </a:r>
          </a:p>
          <a:p>
            <a:pPr lvl="1"/>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71D821BB-C53D-D458-0E44-D994A33F7619}"/>
              </a:ext>
            </a:extLst>
          </p:cNvPr>
          <p:cNvPicPr>
            <a:picLocks noChangeAspect="1"/>
          </p:cNvPicPr>
          <p:nvPr/>
        </p:nvPicPr>
        <p:blipFill>
          <a:blip r:embed="rId2"/>
          <a:srcRect t="45941"/>
          <a:stretch>
            <a:fillRect/>
          </a:stretch>
        </p:blipFill>
        <p:spPr>
          <a:xfrm>
            <a:off x="6360167" y="801936"/>
            <a:ext cx="5107602" cy="2943179"/>
          </a:xfrm>
          <a:prstGeom prst="rect">
            <a:avLst/>
          </a:prstGeom>
        </p:spPr>
      </p:pic>
      <p:pic>
        <p:nvPicPr>
          <p:cNvPr id="6" name="Picture 5">
            <a:extLst>
              <a:ext uri="{FF2B5EF4-FFF2-40B4-BE49-F238E27FC236}">
                <a16:creationId xmlns:a16="http://schemas.microsoft.com/office/drawing/2014/main" id="{3BFBF5DF-495A-ED67-58C0-329BC2C71D34}"/>
              </a:ext>
            </a:extLst>
          </p:cNvPr>
          <p:cNvPicPr>
            <a:picLocks noChangeAspect="1"/>
          </p:cNvPicPr>
          <p:nvPr/>
        </p:nvPicPr>
        <p:blipFill>
          <a:blip r:embed="rId3"/>
          <a:stretch>
            <a:fillRect/>
          </a:stretch>
        </p:blipFill>
        <p:spPr>
          <a:xfrm>
            <a:off x="3093274" y="934653"/>
            <a:ext cx="1874652" cy="232715"/>
          </a:xfrm>
          <a:prstGeom prst="rect">
            <a:avLst/>
          </a:prstGeom>
        </p:spPr>
      </p:pic>
    </p:spTree>
    <p:extLst>
      <p:ext uri="{BB962C8B-B14F-4D97-AF65-F5344CB8AC3E}">
        <p14:creationId xmlns:p14="http://schemas.microsoft.com/office/powerpoint/2010/main" val="198050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30299EBA-A023-7C04-DBAD-FE48407B9740}"/>
            </a:ext>
          </a:extLst>
        </p:cNvPr>
        <p:cNvGrpSpPr/>
        <p:nvPr/>
      </p:nvGrpSpPr>
      <p:grpSpPr>
        <a:xfrm>
          <a:off x="0" y="0"/>
          <a:ext cx="0" cy="0"/>
          <a:chOff x="0" y="0"/>
          <a:chExt cx="0" cy="0"/>
        </a:xfrm>
      </p:grpSpPr>
      <p:pic>
        <p:nvPicPr>
          <p:cNvPr id="14" name="Picture 13">
            <a:extLst>
              <a:ext uri="{FF2B5EF4-FFF2-40B4-BE49-F238E27FC236}">
                <a16:creationId xmlns:a16="http://schemas.microsoft.com/office/drawing/2014/main" id="{C619D186-B129-D22C-7FC9-537499CAFC56}"/>
              </a:ext>
            </a:extLst>
          </p:cNvPr>
          <p:cNvPicPr>
            <a:picLocks noChangeAspect="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62000"/>
                    </a14:imgEffect>
                    <a14:imgEffect>
                      <a14:saturation sat="122000"/>
                    </a14:imgEffect>
                    <a14:imgEffect>
                      <a14:brightnessContrast bright="57000" contrast="30000"/>
                    </a14:imgEffect>
                  </a14:imgLayer>
                </a14:imgProps>
              </a:ext>
            </a:extLst>
          </a:blip>
          <a:stretch>
            <a:fillRect/>
          </a:stretch>
        </p:blipFill>
        <p:spPr>
          <a:xfrm>
            <a:off x="-2534559" y="-342321"/>
            <a:ext cx="9979635" cy="6653088"/>
          </a:xfrm>
          <a:prstGeom prst="rect">
            <a:avLst/>
          </a:prstGeom>
        </p:spPr>
      </p:pic>
      <p:sp>
        <p:nvSpPr>
          <p:cNvPr id="13" name="TextBox 12">
            <a:extLst>
              <a:ext uri="{FF2B5EF4-FFF2-40B4-BE49-F238E27FC236}">
                <a16:creationId xmlns:a16="http://schemas.microsoft.com/office/drawing/2014/main" id="{EEB79C93-96B3-BF12-C205-99C72D2B3C39}"/>
              </a:ext>
            </a:extLst>
          </p:cNvPr>
          <p:cNvSpPr txBox="1"/>
          <p:nvPr/>
        </p:nvSpPr>
        <p:spPr>
          <a:xfrm>
            <a:off x="413174" y="317733"/>
            <a:ext cx="5926665" cy="584775"/>
          </a:xfrm>
          <a:prstGeom prst="rect">
            <a:avLst/>
          </a:prstGeom>
          <a:noFill/>
        </p:spPr>
        <p:txBody>
          <a:bodyPr wrap="square" rtlCol="0">
            <a:spAutoFit/>
          </a:bodyPr>
          <a:lstStyle/>
          <a:p>
            <a:r>
              <a:rPr lang="en-US" sz="3200" b="1" u="sng" dirty="0">
                <a:latin typeface="+mj-lt"/>
                <a:ea typeface="Calibri" panose="020F0502020204030204" pitchFamily="34" charset="0"/>
                <a:cs typeface="Calibri" panose="020F0502020204030204" pitchFamily="34" charset="0"/>
              </a:rPr>
              <a:t>CALCULATIONS:</a:t>
            </a:r>
          </a:p>
        </p:txBody>
      </p:sp>
      <p:grpSp>
        <p:nvGrpSpPr>
          <p:cNvPr id="12" name="Group 11">
            <a:extLst>
              <a:ext uri="{FF2B5EF4-FFF2-40B4-BE49-F238E27FC236}">
                <a16:creationId xmlns:a16="http://schemas.microsoft.com/office/drawing/2014/main" id="{AF9233C6-A924-2FE9-6D23-A99DEBE5632A}"/>
              </a:ext>
            </a:extLst>
          </p:cNvPr>
          <p:cNvGrpSpPr/>
          <p:nvPr/>
        </p:nvGrpSpPr>
        <p:grpSpPr>
          <a:xfrm>
            <a:off x="4039564" y="761975"/>
            <a:ext cx="7627717" cy="5334050"/>
            <a:chOff x="2118167" y="960699"/>
            <a:chExt cx="7627717" cy="5334050"/>
          </a:xfrm>
        </p:grpSpPr>
        <p:sp>
          <p:nvSpPr>
            <p:cNvPr id="11" name="Rectangle: Rounded Corners 10">
              <a:extLst>
                <a:ext uri="{FF2B5EF4-FFF2-40B4-BE49-F238E27FC236}">
                  <a16:creationId xmlns:a16="http://schemas.microsoft.com/office/drawing/2014/main" id="{E824DB22-08DF-E5A6-E229-7AB450849E34}"/>
                </a:ext>
              </a:extLst>
            </p:cNvPr>
            <p:cNvSpPr/>
            <p:nvPr/>
          </p:nvSpPr>
          <p:spPr>
            <a:xfrm>
              <a:off x="2118167" y="960699"/>
              <a:ext cx="7627717" cy="5334050"/>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EC31731-E5A3-AE92-B897-EEB57A5E7129}"/>
                </a:ext>
              </a:extLst>
            </p:cNvPr>
            <p:cNvPicPr>
              <a:picLocks noChangeAspect="1"/>
            </p:cNvPicPr>
            <p:nvPr/>
          </p:nvPicPr>
          <p:blipFill>
            <a:blip r:embed="rId5"/>
            <a:srcRect t="21116" b="45714"/>
            <a:stretch>
              <a:fillRect/>
            </a:stretch>
          </p:blipFill>
          <p:spPr>
            <a:xfrm>
              <a:off x="2882114" y="1180141"/>
              <a:ext cx="6427771" cy="1883565"/>
            </a:xfrm>
            <a:prstGeom prst="rect">
              <a:avLst/>
            </a:prstGeom>
            <a:solidFill>
              <a:schemeClr val="bg1"/>
            </a:solidFill>
          </p:spPr>
        </p:pic>
        <p:pic>
          <p:nvPicPr>
            <p:cNvPr id="5" name="Picture 4">
              <a:extLst>
                <a:ext uri="{FF2B5EF4-FFF2-40B4-BE49-F238E27FC236}">
                  <a16:creationId xmlns:a16="http://schemas.microsoft.com/office/drawing/2014/main" id="{88D5026D-FF14-64DA-0684-646771E91E52}"/>
                </a:ext>
              </a:extLst>
            </p:cNvPr>
            <p:cNvPicPr>
              <a:picLocks noChangeAspect="1"/>
            </p:cNvPicPr>
            <p:nvPr/>
          </p:nvPicPr>
          <p:blipFill>
            <a:blip r:embed="rId5"/>
            <a:srcRect t="54681" b="1"/>
            <a:stretch>
              <a:fillRect/>
            </a:stretch>
          </p:blipFill>
          <p:spPr>
            <a:xfrm>
              <a:off x="2757955" y="3383203"/>
              <a:ext cx="6153247" cy="2380225"/>
            </a:xfrm>
            <a:prstGeom prst="rect">
              <a:avLst/>
            </a:prstGeom>
            <a:solidFill>
              <a:schemeClr val="bg1"/>
            </a:solidFill>
          </p:spPr>
        </p:pic>
        <p:grpSp>
          <p:nvGrpSpPr>
            <p:cNvPr id="10" name="Group 9">
              <a:extLst>
                <a:ext uri="{FF2B5EF4-FFF2-40B4-BE49-F238E27FC236}">
                  <a16:creationId xmlns:a16="http://schemas.microsoft.com/office/drawing/2014/main" id="{4936304D-9528-454F-57A3-218FBE64E4D6}"/>
                </a:ext>
              </a:extLst>
            </p:cNvPr>
            <p:cNvGrpSpPr/>
            <p:nvPr/>
          </p:nvGrpSpPr>
          <p:grpSpPr>
            <a:xfrm>
              <a:off x="3550196" y="5605956"/>
              <a:ext cx="4519913" cy="688793"/>
              <a:chOff x="3538621" y="4992498"/>
              <a:chExt cx="4519913" cy="688793"/>
            </a:xfrm>
          </p:grpSpPr>
          <p:pic>
            <p:nvPicPr>
              <p:cNvPr id="6" name="Picture 5">
                <a:extLst>
                  <a:ext uri="{FF2B5EF4-FFF2-40B4-BE49-F238E27FC236}">
                    <a16:creationId xmlns:a16="http://schemas.microsoft.com/office/drawing/2014/main" id="{B48DEA5F-7E60-73C5-14D7-0DBCE8BFE3FF}"/>
                  </a:ext>
                </a:extLst>
              </p:cNvPr>
              <p:cNvPicPr>
                <a:picLocks noChangeAspect="1"/>
              </p:cNvPicPr>
              <p:nvPr/>
            </p:nvPicPr>
            <p:blipFill>
              <a:blip r:embed="rId5"/>
              <a:srcRect r="27694" b="86228"/>
              <a:stretch>
                <a:fillRect/>
              </a:stretch>
            </p:blipFill>
            <p:spPr>
              <a:xfrm>
                <a:off x="3587474" y="5060068"/>
                <a:ext cx="4471060" cy="621223"/>
              </a:xfrm>
              <a:prstGeom prst="rect">
                <a:avLst/>
              </a:prstGeom>
              <a:solidFill>
                <a:schemeClr val="bg1"/>
              </a:solidFill>
            </p:spPr>
          </p:pic>
          <p:sp>
            <p:nvSpPr>
              <p:cNvPr id="9" name="Rectangle 8">
                <a:extLst>
                  <a:ext uri="{FF2B5EF4-FFF2-40B4-BE49-F238E27FC236}">
                    <a16:creationId xmlns:a16="http://schemas.microsoft.com/office/drawing/2014/main" id="{1B0ED6C8-DD31-2583-0222-5A80BAD12E4A}"/>
                  </a:ext>
                </a:extLst>
              </p:cNvPr>
              <p:cNvSpPr/>
              <p:nvPr/>
            </p:nvSpPr>
            <p:spPr>
              <a:xfrm>
                <a:off x="3538621" y="4992498"/>
                <a:ext cx="4386805" cy="62122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647085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CBA9815D-6185-32A4-2404-40605086FA39}"/>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0B169804-3BA1-A5CD-D078-BA6D09D8E016}"/>
              </a:ext>
            </a:extLst>
          </p:cNvPr>
          <p:cNvSpPr txBox="1"/>
          <p:nvPr/>
        </p:nvSpPr>
        <p:spPr>
          <a:xfrm>
            <a:off x="-125669" y="-8919372"/>
            <a:ext cx="16856096" cy="400110"/>
          </a:xfrm>
          <a:prstGeom prst="rect">
            <a:avLst/>
          </a:prstGeom>
          <a:noFill/>
        </p:spPr>
        <p:txBody>
          <a:bodyPr wrap="square" rtlCol="0">
            <a:spAutoFit/>
          </a:bodyPr>
          <a:lstStyle/>
          <a:p>
            <a:endParaRPr lang="en-US" sz="2000" dirty="0">
              <a:latin typeface="+mj-lt"/>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23B69467-169B-99C4-9154-8A5FF1FC5274}"/>
              </a:ext>
            </a:extLst>
          </p:cNvPr>
          <p:cNvSpPr txBox="1"/>
          <p:nvPr/>
        </p:nvSpPr>
        <p:spPr>
          <a:xfrm>
            <a:off x="495714" y="171629"/>
            <a:ext cx="11453446" cy="1138773"/>
          </a:xfrm>
          <a:prstGeom prst="rect">
            <a:avLst/>
          </a:prstGeom>
          <a:noFill/>
        </p:spPr>
        <p:txBody>
          <a:bodyPr wrap="square">
            <a:spAutoFit/>
          </a:bodyPr>
          <a:lstStyle/>
          <a:p>
            <a:r>
              <a:rPr lang="en-US" sz="3200" u="sng" dirty="0">
                <a:latin typeface="+mj-lt"/>
                <a:ea typeface="Calibri" panose="020F0502020204030204" pitchFamily="34" charset="0"/>
                <a:cs typeface="Calibri" panose="020F0502020204030204" pitchFamily="34" charset="0"/>
              </a:rPr>
              <a:t>RESULTS </a:t>
            </a:r>
          </a:p>
          <a:p>
            <a:br>
              <a:rPr lang="en-US" u="sng" dirty="0">
                <a:latin typeface="+mj-lt"/>
                <a:ea typeface="Calibri" panose="020F0502020204030204" pitchFamily="34" charset="0"/>
                <a:cs typeface="Calibri" panose="020F0502020204030204" pitchFamily="34" charset="0"/>
              </a:rPr>
            </a:br>
            <a:endParaRPr lang="en-US" u="sng" dirty="0">
              <a:latin typeface="+mj-lt"/>
              <a:ea typeface="Calibri" panose="020F0502020204030204" pitchFamily="34" charset="0"/>
              <a:cs typeface="Calibri" panose="020F0502020204030204" pitchFamily="34" charset="0"/>
            </a:endParaRPr>
          </a:p>
        </p:txBody>
      </p:sp>
      <p:pic>
        <p:nvPicPr>
          <p:cNvPr id="17" name="Picture 16">
            <a:extLst>
              <a:ext uri="{FF2B5EF4-FFF2-40B4-BE49-F238E27FC236}">
                <a16:creationId xmlns:a16="http://schemas.microsoft.com/office/drawing/2014/main" id="{C8A8E78D-609E-545D-70A6-F3671BC70917}"/>
              </a:ext>
            </a:extLst>
          </p:cNvPr>
          <p:cNvPicPr>
            <a:picLocks noChangeAspect="1"/>
          </p:cNvPicPr>
          <p:nvPr/>
        </p:nvPicPr>
        <p:blipFill>
          <a:blip r:embed="rId2"/>
          <a:stretch>
            <a:fillRect/>
          </a:stretch>
        </p:blipFill>
        <p:spPr>
          <a:xfrm>
            <a:off x="162907" y="2919092"/>
            <a:ext cx="5775768" cy="2949273"/>
          </a:xfrm>
          <a:prstGeom prst="rect">
            <a:avLst/>
          </a:prstGeom>
        </p:spPr>
      </p:pic>
      <p:pic>
        <p:nvPicPr>
          <p:cNvPr id="19" name="Picture 18">
            <a:extLst>
              <a:ext uri="{FF2B5EF4-FFF2-40B4-BE49-F238E27FC236}">
                <a16:creationId xmlns:a16="http://schemas.microsoft.com/office/drawing/2014/main" id="{A6C7B4E1-D9A8-6B39-87F1-CAB11E3E4A8F}"/>
              </a:ext>
            </a:extLst>
          </p:cNvPr>
          <p:cNvPicPr>
            <a:picLocks noChangeAspect="1"/>
          </p:cNvPicPr>
          <p:nvPr/>
        </p:nvPicPr>
        <p:blipFill>
          <a:blip r:embed="rId3"/>
          <a:stretch>
            <a:fillRect/>
          </a:stretch>
        </p:blipFill>
        <p:spPr>
          <a:xfrm>
            <a:off x="6096000" y="2919092"/>
            <a:ext cx="6016516" cy="2949273"/>
          </a:xfrm>
          <a:prstGeom prst="rect">
            <a:avLst/>
          </a:prstGeom>
        </p:spPr>
      </p:pic>
      <p:sp>
        <p:nvSpPr>
          <p:cNvPr id="21" name="TextBox 20">
            <a:extLst>
              <a:ext uri="{FF2B5EF4-FFF2-40B4-BE49-F238E27FC236}">
                <a16:creationId xmlns:a16="http://schemas.microsoft.com/office/drawing/2014/main" id="{7E1BA896-6AAB-882A-5D2F-3FD97634D407}"/>
              </a:ext>
            </a:extLst>
          </p:cNvPr>
          <p:cNvSpPr txBox="1"/>
          <p:nvPr/>
        </p:nvSpPr>
        <p:spPr>
          <a:xfrm>
            <a:off x="162907" y="2541284"/>
            <a:ext cx="3981691" cy="369332"/>
          </a:xfrm>
          <a:prstGeom prst="rect">
            <a:avLst/>
          </a:prstGeom>
          <a:noFill/>
        </p:spPr>
        <p:txBody>
          <a:bodyPr wrap="square" rtlCol="0">
            <a:spAutoFit/>
          </a:bodyPr>
          <a:lstStyle/>
          <a:p>
            <a:r>
              <a:rPr lang="en-US" u="sng" dirty="0">
                <a:ea typeface="Calibri" panose="020F0502020204030204" pitchFamily="34" charset="0"/>
                <a:cs typeface="Calibri" panose="020F0502020204030204" pitchFamily="34" charset="0"/>
              </a:rPr>
              <a:t>Original Scenario </a:t>
            </a:r>
            <a:endParaRPr lang="en-US" u="sng" dirty="0"/>
          </a:p>
        </p:txBody>
      </p:sp>
      <p:sp>
        <p:nvSpPr>
          <p:cNvPr id="22" name="TextBox 21">
            <a:extLst>
              <a:ext uri="{FF2B5EF4-FFF2-40B4-BE49-F238E27FC236}">
                <a16:creationId xmlns:a16="http://schemas.microsoft.com/office/drawing/2014/main" id="{FCC5C548-690D-21A7-4290-F375313A8201}"/>
              </a:ext>
            </a:extLst>
          </p:cNvPr>
          <p:cNvSpPr txBox="1"/>
          <p:nvPr/>
        </p:nvSpPr>
        <p:spPr>
          <a:xfrm>
            <a:off x="5953600" y="2541284"/>
            <a:ext cx="3981691" cy="369332"/>
          </a:xfrm>
          <a:prstGeom prst="rect">
            <a:avLst/>
          </a:prstGeom>
          <a:noFill/>
        </p:spPr>
        <p:txBody>
          <a:bodyPr wrap="square" rtlCol="0">
            <a:spAutoFit/>
          </a:bodyPr>
          <a:lstStyle/>
          <a:p>
            <a:r>
              <a:rPr lang="en-US" u="sng" dirty="0">
                <a:ea typeface="Calibri" panose="020F0502020204030204" pitchFamily="34" charset="0"/>
                <a:cs typeface="Calibri" panose="020F0502020204030204" pitchFamily="34" charset="0"/>
              </a:rPr>
              <a:t>Scenario 1</a:t>
            </a:r>
            <a:endParaRPr lang="en-US" u="sng" dirty="0"/>
          </a:p>
        </p:txBody>
      </p:sp>
      <p:sp>
        <p:nvSpPr>
          <p:cNvPr id="23" name="TextBox 22">
            <a:extLst>
              <a:ext uri="{FF2B5EF4-FFF2-40B4-BE49-F238E27FC236}">
                <a16:creationId xmlns:a16="http://schemas.microsoft.com/office/drawing/2014/main" id="{11EF8751-782E-6A12-B8FA-FA185CC991F1}"/>
              </a:ext>
            </a:extLst>
          </p:cNvPr>
          <p:cNvSpPr txBox="1"/>
          <p:nvPr/>
        </p:nvSpPr>
        <p:spPr>
          <a:xfrm>
            <a:off x="267649" y="1310402"/>
            <a:ext cx="10847476" cy="646331"/>
          </a:xfrm>
          <a:prstGeom prst="rect">
            <a:avLst/>
          </a:prstGeom>
          <a:noFill/>
        </p:spPr>
        <p:txBody>
          <a:bodyPr wrap="square" rtlCol="0">
            <a:spAutoFit/>
          </a:bodyPr>
          <a:lstStyle/>
          <a:p>
            <a:r>
              <a:rPr lang="en-GB" dirty="0">
                <a:ea typeface="Calibri" panose="020F0502020204030204" pitchFamily="34" charset="0"/>
                <a:cs typeface="Calibri" panose="020F0502020204030204" pitchFamily="34" charset="0"/>
              </a:rPr>
              <a:t>Updating the cost table for scenario 1: one with 350 MW of renewables (300 MW solar, 50 MW wind),With and Without Indian Link </a:t>
            </a:r>
            <a:endParaRPr lang="en-US" dirty="0"/>
          </a:p>
        </p:txBody>
      </p:sp>
    </p:spTree>
    <p:extLst>
      <p:ext uri="{BB962C8B-B14F-4D97-AF65-F5344CB8AC3E}">
        <p14:creationId xmlns:p14="http://schemas.microsoft.com/office/powerpoint/2010/main" val="953285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01E663C2-83E9-D392-ED46-549E4A5848C2}"/>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F2C5A006-ACE1-8AE9-A9AE-2230F62F1166}"/>
              </a:ext>
            </a:extLst>
          </p:cNvPr>
          <p:cNvSpPr txBox="1"/>
          <p:nvPr/>
        </p:nvSpPr>
        <p:spPr>
          <a:xfrm>
            <a:off x="-125669" y="-8919372"/>
            <a:ext cx="16856096" cy="400110"/>
          </a:xfrm>
          <a:prstGeom prst="rect">
            <a:avLst/>
          </a:prstGeom>
          <a:noFill/>
        </p:spPr>
        <p:txBody>
          <a:bodyPr wrap="square" rtlCol="0">
            <a:spAutoFit/>
          </a:bodyPr>
          <a:lstStyle/>
          <a:p>
            <a:endParaRPr lang="en-US" sz="2000" dirty="0">
              <a:latin typeface="+mj-lt"/>
              <a:ea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B660D3EB-7CD3-1F56-77EB-8BE073595D7F}"/>
              </a:ext>
            </a:extLst>
          </p:cNvPr>
          <p:cNvPicPr>
            <a:picLocks noChangeAspect="1"/>
          </p:cNvPicPr>
          <p:nvPr/>
        </p:nvPicPr>
        <p:blipFill>
          <a:blip r:embed="rId2">
            <a:extLst>
              <a:ext uri="{28A0092B-C50C-407E-A947-70E740481C1C}">
                <a14:useLocalDpi xmlns:a14="http://schemas.microsoft.com/office/drawing/2010/main" val="0"/>
              </a:ext>
            </a:extLst>
          </a:blip>
          <a:srcRect r="3035"/>
          <a:stretch>
            <a:fillRect/>
          </a:stretch>
        </p:blipFill>
        <p:spPr>
          <a:xfrm>
            <a:off x="728977" y="1649750"/>
            <a:ext cx="9919732" cy="4550779"/>
          </a:xfrm>
          <a:prstGeom prst="rect">
            <a:avLst/>
          </a:prstGeom>
        </p:spPr>
      </p:pic>
      <p:sp>
        <p:nvSpPr>
          <p:cNvPr id="14" name="TextBox 13">
            <a:extLst>
              <a:ext uri="{FF2B5EF4-FFF2-40B4-BE49-F238E27FC236}">
                <a16:creationId xmlns:a16="http://schemas.microsoft.com/office/drawing/2014/main" id="{7B7CDD70-2A1F-D290-3956-B41A18695FCD}"/>
              </a:ext>
            </a:extLst>
          </p:cNvPr>
          <p:cNvSpPr txBox="1"/>
          <p:nvPr/>
        </p:nvSpPr>
        <p:spPr>
          <a:xfrm>
            <a:off x="495714" y="171629"/>
            <a:ext cx="11453446" cy="1138773"/>
          </a:xfrm>
          <a:prstGeom prst="rect">
            <a:avLst/>
          </a:prstGeom>
          <a:noFill/>
        </p:spPr>
        <p:txBody>
          <a:bodyPr wrap="square">
            <a:spAutoFit/>
          </a:bodyPr>
          <a:lstStyle/>
          <a:p>
            <a:r>
              <a:rPr lang="en-US" sz="3200" b="1" dirty="0">
                <a:latin typeface="+mj-lt"/>
                <a:ea typeface="Calibri" panose="020F0502020204030204" pitchFamily="34" charset="0"/>
                <a:cs typeface="Calibri" panose="020F0502020204030204" pitchFamily="34" charset="0"/>
              </a:rPr>
              <a:t>RESULTS: </a:t>
            </a:r>
          </a:p>
          <a:p>
            <a:br>
              <a:rPr lang="en-US" dirty="0">
                <a:latin typeface="+mj-lt"/>
                <a:ea typeface="Calibri" panose="020F0502020204030204" pitchFamily="34" charset="0"/>
                <a:cs typeface="Calibri" panose="020F0502020204030204" pitchFamily="34" charset="0"/>
              </a:rPr>
            </a:br>
            <a:endParaRPr lang="en-US" dirty="0">
              <a:latin typeface="+mj-lt"/>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30149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D0BD2E1C-8C9B-76C1-70E6-AEAF1FBC205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CD721301-995C-6E5A-127D-0BFD094F07E1}"/>
              </a:ext>
            </a:extLst>
          </p:cNvPr>
          <p:cNvSpPr txBox="1"/>
          <p:nvPr/>
        </p:nvSpPr>
        <p:spPr>
          <a:xfrm>
            <a:off x="-125669" y="-8919372"/>
            <a:ext cx="16856096" cy="400110"/>
          </a:xfrm>
          <a:prstGeom prst="rect">
            <a:avLst/>
          </a:prstGeom>
          <a:noFill/>
        </p:spPr>
        <p:txBody>
          <a:bodyPr wrap="square" rtlCol="0">
            <a:spAutoFit/>
          </a:bodyPr>
          <a:lstStyle/>
          <a:p>
            <a:endParaRPr lang="en-US" sz="2000" dirty="0">
              <a:latin typeface="+mj-lt"/>
              <a:ea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95E69A09-3AD9-8020-34B9-56ACAE72A20B}"/>
              </a:ext>
            </a:extLst>
          </p:cNvPr>
          <p:cNvPicPr>
            <a:picLocks noChangeAspect="1"/>
          </p:cNvPicPr>
          <p:nvPr/>
        </p:nvPicPr>
        <p:blipFill>
          <a:blip r:embed="rId2"/>
          <a:srcRect t="42152"/>
          <a:stretch>
            <a:fillRect/>
          </a:stretch>
        </p:blipFill>
        <p:spPr>
          <a:xfrm>
            <a:off x="80296" y="1320154"/>
            <a:ext cx="12031407" cy="3546246"/>
          </a:xfrm>
          <a:prstGeom prst="rect">
            <a:avLst/>
          </a:prstGeom>
        </p:spPr>
      </p:pic>
      <p:sp>
        <p:nvSpPr>
          <p:cNvPr id="14" name="TextBox 13">
            <a:extLst>
              <a:ext uri="{FF2B5EF4-FFF2-40B4-BE49-F238E27FC236}">
                <a16:creationId xmlns:a16="http://schemas.microsoft.com/office/drawing/2014/main" id="{02B27E6F-7866-1CBB-DDBB-5FC7DE014B20}"/>
              </a:ext>
            </a:extLst>
          </p:cNvPr>
          <p:cNvSpPr txBox="1"/>
          <p:nvPr/>
        </p:nvSpPr>
        <p:spPr>
          <a:xfrm>
            <a:off x="495714" y="171629"/>
            <a:ext cx="11453446" cy="1631216"/>
          </a:xfrm>
          <a:prstGeom prst="rect">
            <a:avLst/>
          </a:prstGeom>
          <a:noFill/>
        </p:spPr>
        <p:txBody>
          <a:bodyPr wrap="square">
            <a:spAutoFit/>
          </a:bodyPr>
          <a:lstStyle/>
          <a:p>
            <a:r>
              <a:rPr lang="en-US" sz="3200" b="1" dirty="0">
                <a:latin typeface="+mj-lt"/>
                <a:ea typeface="Calibri" panose="020F0502020204030204" pitchFamily="34" charset="0"/>
                <a:cs typeface="Calibri" panose="020F0502020204030204" pitchFamily="34" charset="0"/>
              </a:rPr>
              <a:t>RESULTS: </a:t>
            </a:r>
          </a:p>
          <a:p>
            <a:endParaRPr lang="en-US" sz="3200" b="1" dirty="0">
              <a:latin typeface="+mj-lt"/>
              <a:ea typeface="Calibri" panose="020F0502020204030204" pitchFamily="34" charset="0"/>
              <a:cs typeface="Calibri" panose="020F0502020204030204" pitchFamily="34" charset="0"/>
            </a:endParaRPr>
          </a:p>
          <a:p>
            <a:br>
              <a:rPr lang="en-US" dirty="0">
                <a:latin typeface="+mj-lt"/>
                <a:ea typeface="Calibri" panose="020F0502020204030204" pitchFamily="34" charset="0"/>
                <a:cs typeface="Calibri" panose="020F0502020204030204" pitchFamily="34" charset="0"/>
              </a:rPr>
            </a:br>
            <a:endParaRPr lang="en-US" dirty="0">
              <a:latin typeface="+mj-lt"/>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54154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14A7548-0AD2-FE42-5EE4-A72D2D2CAF91}"/>
              </a:ext>
            </a:extLst>
          </p:cNvPr>
          <p:cNvSpPr txBox="1">
            <a:spLocks/>
          </p:cNvSpPr>
          <p:nvPr/>
        </p:nvSpPr>
        <p:spPr>
          <a:xfrm>
            <a:off x="604888" y="227357"/>
            <a:ext cx="5399987" cy="5131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200" u="sng" dirty="0">
                <a:solidFill>
                  <a:schemeClr val="tx1"/>
                </a:solidFill>
                <a:cs typeface="Times New Roman" panose="02020603050405020304" pitchFamily="18" charset="0"/>
              </a:rPr>
              <a:t>INTRODUCTION</a:t>
            </a:r>
            <a:endParaRPr lang="en-US" sz="3200" u="sng" dirty="0">
              <a:solidFill>
                <a:schemeClr val="tx1"/>
              </a:solidFill>
            </a:endParaRPr>
          </a:p>
        </p:txBody>
      </p:sp>
      <p:sp>
        <p:nvSpPr>
          <p:cNvPr id="4" name="Content Placeholder 2">
            <a:extLst>
              <a:ext uri="{FF2B5EF4-FFF2-40B4-BE49-F238E27FC236}">
                <a16:creationId xmlns:a16="http://schemas.microsoft.com/office/drawing/2014/main" id="{5B601A72-1BF3-1860-08DE-9F6658D65FDE}"/>
              </a:ext>
            </a:extLst>
          </p:cNvPr>
          <p:cNvSpPr txBox="1">
            <a:spLocks/>
          </p:cNvSpPr>
          <p:nvPr/>
        </p:nvSpPr>
        <p:spPr>
          <a:xfrm>
            <a:off x="275396" y="1016565"/>
            <a:ext cx="11259163" cy="544322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marR="0" lvl="0" indent="-342900">
              <a:lnSpc>
                <a:spcPct val="150000"/>
              </a:lnSpc>
              <a:buClr>
                <a:srgbClr val="F5D9CC"/>
              </a:buClr>
              <a:buFont typeface="Wingdings" panose="05000000000000000000" pitchFamily="2" charset="2"/>
              <a:buChar char=""/>
            </a:pPr>
            <a:r>
              <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Indo-Lanka power grid linkage project has been under discussion for over a decade between India and Sri Lanka. </a:t>
            </a:r>
          </a:p>
          <a:p>
            <a:pPr marL="342900" marR="0" lvl="0" indent="-342900">
              <a:lnSpc>
                <a:spcPct val="150000"/>
              </a:lnSpc>
              <a:buClr>
                <a:srgbClr val="F5D9CC"/>
              </a:buClr>
              <a:buFont typeface="Wingdings" panose="05000000000000000000" pitchFamily="2" charset="2"/>
              <a:buChar char=""/>
            </a:pPr>
            <a:r>
              <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project proposes a 500 MW HVDC double-line transmission system connecting Madurai in India to New </a:t>
            </a:r>
            <a:r>
              <a:rPr lang="en-US"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Habarana</a:t>
            </a:r>
            <a:r>
              <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in Sri Lanka. </a:t>
            </a:r>
          </a:p>
          <a:p>
            <a:pPr marL="342900" marR="0" lvl="0" indent="-342900">
              <a:lnSpc>
                <a:spcPct val="150000"/>
              </a:lnSpc>
              <a:buClr>
                <a:srgbClr val="F5D9CC"/>
              </a:buClr>
              <a:buFont typeface="Wingdings" panose="05000000000000000000" pitchFamily="2" charset="2"/>
              <a:buChar char=""/>
            </a:pPr>
            <a:r>
              <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India already has power interconnections with several neighboring countries, many of which have experienced significant impacts, both positive and negative economically, socially and politically. </a:t>
            </a:r>
          </a:p>
          <a:p>
            <a:pPr marL="342900" marR="0" lvl="0" indent="-342900">
              <a:lnSpc>
                <a:spcPct val="150000"/>
              </a:lnSpc>
              <a:buClr>
                <a:srgbClr val="F5D9CC"/>
              </a:buClr>
              <a:buFont typeface="Wingdings" panose="05000000000000000000" pitchFamily="2" charset="2"/>
              <a:buChar char=""/>
            </a:pPr>
            <a:r>
              <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Predicting the economic and social impacts on Sri Lanka due to this interconnection before its establishment could provide valuable insights. </a:t>
            </a:r>
          </a:p>
          <a:p>
            <a:pPr marL="342900" marR="0" lvl="0" indent="-342900">
              <a:lnSpc>
                <a:spcPct val="150000"/>
              </a:lnSpc>
              <a:buClr>
                <a:srgbClr val="F5D9CC"/>
              </a:buClr>
              <a:buFont typeface="Wingdings" panose="05000000000000000000" pitchFamily="2" charset="2"/>
              <a:buChar char=""/>
            </a:pPr>
            <a:r>
              <a:rPr lang="en-GB" b="0" i="0" dirty="0">
                <a:solidFill>
                  <a:schemeClr val="tx1"/>
                </a:solidFill>
                <a:effectLst/>
                <a:latin typeface="-apple-system"/>
              </a:rPr>
              <a:t>This interconnection is important because of its stability and cost-effectiveness.</a:t>
            </a:r>
            <a:endParaRPr lang="en-US"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Slide Number Placeholder 3">
            <a:extLst>
              <a:ext uri="{FF2B5EF4-FFF2-40B4-BE49-F238E27FC236}">
                <a16:creationId xmlns:a16="http://schemas.microsoft.com/office/drawing/2014/main" id="{9153599F-F134-66DC-F1A2-F650263A1AF2}"/>
              </a:ext>
            </a:extLst>
          </p:cNvPr>
          <p:cNvSpPr txBox="1">
            <a:spLocks/>
          </p:cNvSpPr>
          <p:nvPr/>
        </p:nvSpPr>
        <p:spPr>
          <a:xfrm>
            <a:off x="10052858" y="6612185"/>
            <a:ext cx="1312025" cy="365125"/>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AD814DD1-5C4A-4EC3-88CE-1C102C354D5A}" type="slidenum">
              <a:rPr lang="en-US" smtClean="0"/>
              <a:pPr/>
              <a:t>2</a:t>
            </a:fld>
            <a:endParaRPr lang="en-US"/>
          </a:p>
        </p:txBody>
      </p:sp>
    </p:spTree>
    <p:extLst>
      <p:ext uri="{BB962C8B-B14F-4D97-AF65-F5344CB8AC3E}">
        <p14:creationId xmlns:p14="http://schemas.microsoft.com/office/powerpoint/2010/main" val="3582776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1A4DAFD1-7E18-2C12-E0F1-5EBE38DF7021}"/>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852DA56C-73AA-8798-7219-ECF57AE16F7E}"/>
              </a:ext>
            </a:extLst>
          </p:cNvPr>
          <p:cNvSpPr txBox="1"/>
          <p:nvPr/>
        </p:nvSpPr>
        <p:spPr>
          <a:xfrm>
            <a:off x="-125669" y="-8919372"/>
            <a:ext cx="16856096" cy="400110"/>
          </a:xfrm>
          <a:prstGeom prst="rect">
            <a:avLst/>
          </a:prstGeom>
          <a:noFill/>
        </p:spPr>
        <p:txBody>
          <a:bodyPr wrap="square" rtlCol="0">
            <a:spAutoFit/>
          </a:bodyPr>
          <a:lstStyle/>
          <a:p>
            <a:endParaRPr lang="en-US" sz="2000" dirty="0">
              <a:latin typeface="+mj-lt"/>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88142E63-5505-F246-AC75-9030298366B8}"/>
              </a:ext>
            </a:extLst>
          </p:cNvPr>
          <p:cNvSpPr txBox="1"/>
          <p:nvPr/>
        </p:nvSpPr>
        <p:spPr>
          <a:xfrm>
            <a:off x="369277" y="276846"/>
            <a:ext cx="11453446" cy="584775"/>
          </a:xfrm>
          <a:prstGeom prst="rect">
            <a:avLst/>
          </a:prstGeom>
          <a:noFill/>
        </p:spPr>
        <p:txBody>
          <a:bodyPr wrap="square">
            <a:spAutoFit/>
          </a:bodyPr>
          <a:lstStyle/>
          <a:p>
            <a:r>
              <a:rPr lang="en-US" sz="3200" b="1" u="sng" dirty="0">
                <a:latin typeface="+mj-lt"/>
                <a:ea typeface="Calibri" panose="020F0502020204030204" pitchFamily="34" charset="0"/>
                <a:cs typeface="Calibri" panose="020F0502020204030204" pitchFamily="34" charset="0"/>
              </a:rPr>
              <a:t>EFFECT ON LOCAL POWER PLANTS</a:t>
            </a:r>
            <a:endParaRPr lang="en-US" sz="3200" b="1" u="sng" dirty="0">
              <a:latin typeface="+mj-lt"/>
            </a:endParaRPr>
          </a:p>
        </p:txBody>
      </p:sp>
      <p:sp>
        <p:nvSpPr>
          <p:cNvPr id="9" name="TextBox 8">
            <a:extLst>
              <a:ext uri="{FF2B5EF4-FFF2-40B4-BE49-F238E27FC236}">
                <a16:creationId xmlns:a16="http://schemas.microsoft.com/office/drawing/2014/main" id="{BC203459-749F-B268-79B7-6743BC6F7F5C}"/>
              </a:ext>
            </a:extLst>
          </p:cNvPr>
          <p:cNvSpPr txBox="1"/>
          <p:nvPr/>
        </p:nvSpPr>
        <p:spPr>
          <a:xfrm>
            <a:off x="1" y="1116958"/>
            <a:ext cx="12060822" cy="923330"/>
          </a:xfrm>
          <a:prstGeom prst="rect">
            <a:avLst/>
          </a:prstGeom>
          <a:noFill/>
        </p:spPr>
        <p:txBody>
          <a:bodyPr wrap="square" rtlCol="0">
            <a:spAutoFit/>
          </a:bodyPr>
          <a:lstStyle/>
          <a:p>
            <a:pPr marL="571500" indent="-571500">
              <a:buFont typeface="Wingdings" panose="05000000000000000000" pitchFamily="2" charset="2"/>
              <a:buChar char="ü"/>
            </a:pPr>
            <a:r>
              <a:rPr lang="en-GB" dirty="0">
                <a:latin typeface="+mj-lt"/>
                <a:ea typeface="Calibri" panose="020F0502020204030204" pitchFamily="34" charset="0"/>
                <a:cs typeface="Calibri" panose="020F0502020204030204" pitchFamily="34" charset="0"/>
              </a:rPr>
              <a:t>From 5:00 p.m. to 7:00 a.m., several thermal power plants will be taken offline from the interconnection.</a:t>
            </a:r>
          </a:p>
          <a:p>
            <a:pPr marL="571500" indent="-571500">
              <a:buFont typeface="Wingdings" panose="05000000000000000000" pitchFamily="2" charset="2"/>
              <a:buChar char="ü"/>
            </a:pPr>
            <a:r>
              <a:rPr lang="en-GB" dirty="0">
                <a:latin typeface="+mj-lt"/>
                <a:ea typeface="Calibri" panose="020F0502020204030204" pitchFamily="34" charset="0"/>
                <a:cs typeface="Calibri" panose="020F0502020204030204" pitchFamily="34" charset="0"/>
              </a:rPr>
              <a:t>During daytime hours, the grid operator may dispatch power from the interconnection instead of solar due to its lower marginal cost.</a:t>
            </a:r>
          </a:p>
        </p:txBody>
      </p:sp>
      <p:grpSp>
        <p:nvGrpSpPr>
          <p:cNvPr id="15" name="Group 14">
            <a:extLst>
              <a:ext uri="{FF2B5EF4-FFF2-40B4-BE49-F238E27FC236}">
                <a16:creationId xmlns:a16="http://schemas.microsoft.com/office/drawing/2014/main" id="{EEA05784-E4EB-3FDA-81F4-2B97E82B06E9}"/>
              </a:ext>
            </a:extLst>
          </p:cNvPr>
          <p:cNvGrpSpPr/>
          <p:nvPr/>
        </p:nvGrpSpPr>
        <p:grpSpPr>
          <a:xfrm>
            <a:off x="0" y="2199190"/>
            <a:ext cx="12060821" cy="3541853"/>
            <a:chOff x="11183544" y="34027481"/>
            <a:chExt cx="16615794" cy="4642221"/>
          </a:xfrm>
        </p:grpSpPr>
        <p:pic>
          <p:nvPicPr>
            <p:cNvPr id="16" name="Picture 15">
              <a:extLst>
                <a:ext uri="{FF2B5EF4-FFF2-40B4-BE49-F238E27FC236}">
                  <a16:creationId xmlns:a16="http://schemas.microsoft.com/office/drawing/2014/main" id="{0ABC5ABE-CB48-AE09-3132-E75649F3C8D8}"/>
                </a:ext>
              </a:extLst>
            </p:cNvPr>
            <p:cNvPicPr>
              <a:picLocks noChangeAspect="1"/>
            </p:cNvPicPr>
            <p:nvPr/>
          </p:nvPicPr>
          <p:blipFill>
            <a:blip r:embed="rId2"/>
            <a:stretch>
              <a:fillRect/>
            </a:stretch>
          </p:blipFill>
          <p:spPr>
            <a:xfrm>
              <a:off x="11183544" y="34027481"/>
              <a:ext cx="8307897" cy="4635243"/>
            </a:xfrm>
            <a:prstGeom prst="rect">
              <a:avLst/>
            </a:prstGeom>
          </p:spPr>
        </p:pic>
        <p:pic>
          <p:nvPicPr>
            <p:cNvPr id="17" name="Picture 16">
              <a:extLst>
                <a:ext uri="{FF2B5EF4-FFF2-40B4-BE49-F238E27FC236}">
                  <a16:creationId xmlns:a16="http://schemas.microsoft.com/office/drawing/2014/main" id="{BF5DAD38-F902-4DC1-E75D-0EE27BCE2CA8}"/>
                </a:ext>
              </a:extLst>
            </p:cNvPr>
            <p:cNvPicPr>
              <a:picLocks noChangeAspect="1"/>
            </p:cNvPicPr>
            <p:nvPr/>
          </p:nvPicPr>
          <p:blipFill>
            <a:blip r:embed="rId3"/>
            <a:stretch>
              <a:fillRect/>
            </a:stretch>
          </p:blipFill>
          <p:spPr>
            <a:xfrm>
              <a:off x="19491441" y="34036279"/>
              <a:ext cx="8307897" cy="4633423"/>
            </a:xfrm>
            <a:prstGeom prst="rect">
              <a:avLst/>
            </a:prstGeom>
          </p:spPr>
        </p:pic>
      </p:grpSp>
      <p:sp>
        <p:nvSpPr>
          <p:cNvPr id="4" name="TextBox 3">
            <a:extLst>
              <a:ext uri="{FF2B5EF4-FFF2-40B4-BE49-F238E27FC236}">
                <a16:creationId xmlns:a16="http://schemas.microsoft.com/office/drawing/2014/main" id="{EEA8D0CA-4BB9-64DC-BE86-CBFFC7EE2F5D}"/>
              </a:ext>
            </a:extLst>
          </p:cNvPr>
          <p:cNvSpPr txBox="1"/>
          <p:nvPr/>
        </p:nvSpPr>
        <p:spPr>
          <a:xfrm>
            <a:off x="265043" y="5950226"/>
            <a:ext cx="9766853" cy="584775"/>
          </a:xfrm>
          <a:prstGeom prst="rect">
            <a:avLst/>
          </a:prstGeom>
          <a:noFill/>
        </p:spPr>
        <p:txBody>
          <a:bodyPr wrap="square" rtlCol="0">
            <a:spAutoFit/>
          </a:bodyPr>
          <a:lstStyle/>
          <a:p>
            <a:r>
              <a:rPr lang="en-GB" sz="1400" dirty="0">
                <a:ea typeface="Calibri" panose="020F0502020204030204" pitchFamily="34" charset="0"/>
                <a:cs typeface="Calibri" panose="020F0502020204030204" pitchFamily="34" charset="0"/>
              </a:rPr>
              <a:t>Scenario 4: Cost with 70% RE in 2030  onward, with and without 500MW HVDC interconnection.</a:t>
            </a:r>
          </a:p>
          <a:p>
            <a:endParaRPr lang="en-US" dirty="0"/>
          </a:p>
        </p:txBody>
      </p:sp>
    </p:spTree>
    <p:extLst>
      <p:ext uri="{BB962C8B-B14F-4D97-AF65-F5344CB8AC3E}">
        <p14:creationId xmlns:p14="http://schemas.microsoft.com/office/powerpoint/2010/main" val="4185286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42225758-E80B-BAFE-95A1-E52FD92A4FB0}"/>
              </a:ext>
            </a:extLst>
          </p:cNvPr>
          <p:cNvSpPr/>
          <p:nvPr/>
        </p:nvSpPr>
        <p:spPr>
          <a:xfrm>
            <a:off x="187036" y="4551218"/>
            <a:ext cx="11700164" cy="1517073"/>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3A09FED-6298-0605-D57B-DF2817431B4F}"/>
              </a:ext>
            </a:extLst>
          </p:cNvPr>
          <p:cNvSpPr txBox="1"/>
          <p:nvPr/>
        </p:nvSpPr>
        <p:spPr>
          <a:xfrm>
            <a:off x="415636" y="394855"/>
            <a:ext cx="4042064" cy="461665"/>
          </a:xfrm>
          <a:prstGeom prst="rect">
            <a:avLst/>
          </a:prstGeom>
          <a:noFill/>
        </p:spPr>
        <p:txBody>
          <a:bodyPr wrap="square" rtlCol="0">
            <a:spAutoFit/>
          </a:bodyPr>
          <a:lstStyle/>
          <a:p>
            <a:r>
              <a:rPr lang="en-US" sz="2400" u="sng" dirty="0"/>
              <a:t>OTHER SCENARIOS</a:t>
            </a:r>
          </a:p>
        </p:txBody>
      </p:sp>
      <p:sp>
        <p:nvSpPr>
          <p:cNvPr id="4" name="TextBox 3">
            <a:extLst>
              <a:ext uri="{FF2B5EF4-FFF2-40B4-BE49-F238E27FC236}">
                <a16:creationId xmlns:a16="http://schemas.microsoft.com/office/drawing/2014/main" id="{21F54B95-72B8-E49E-3234-848393C55B47}"/>
              </a:ext>
            </a:extLst>
          </p:cNvPr>
          <p:cNvSpPr txBox="1"/>
          <p:nvPr/>
        </p:nvSpPr>
        <p:spPr>
          <a:xfrm>
            <a:off x="509155" y="1184565"/>
            <a:ext cx="10858500" cy="4619854"/>
          </a:xfrm>
          <a:prstGeom prst="rect">
            <a:avLst/>
          </a:prstGeom>
          <a:noFill/>
        </p:spPr>
        <p:txBody>
          <a:bodyPr wrap="square" rtlCol="0">
            <a:spAutoFit/>
          </a:bodyPr>
          <a:lstStyle/>
          <a:p>
            <a:pPr marL="342900" indent="-342900">
              <a:lnSpc>
                <a:spcPct val="150000"/>
              </a:lnSpc>
              <a:buFont typeface="+mj-lt"/>
              <a:buAutoNum type="arabicPeriod"/>
            </a:pPr>
            <a:r>
              <a:rPr lang="en-GB" dirty="0"/>
              <a:t>Scenario 1: </a:t>
            </a:r>
            <a:r>
              <a:rPr lang="en-GB" dirty="0">
                <a:ea typeface="Calibri" panose="020F0502020204030204" pitchFamily="34" charset="0"/>
                <a:cs typeface="Calibri" panose="020F0502020204030204" pitchFamily="34" charset="0"/>
              </a:rPr>
              <a:t>Cost with 350 MW of renewables (300 MW solar, 50 MW wind),With and Without 500MW Interconnection</a:t>
            </a:r>
          </a:p>
          <a:p>
            <a:pPr marL="342900" indent="-342900">
              <a:lnSpc>
                <a:spcPct val="150000"/>
              </a:lnSpc>
              <a:buFont typeface="+mj-lt"/>
              <a:buAutoNum type="arabicPeriod"/>
            </a:pPr>
            <a:r>
              <a:rPr lang="en-GB" dirty="0">
                <a:ea typeface="Calibri" panose="020F0502020204030204" pitchFamily="34" charset="0"/>
                <a:cs typeface="Calibri" panose="020F0502020204030204" pitchFamily="34" charset="0"/>
              </a:rPr>
              <a:t>Scenario 2: Cost With 45% RE in 2030 onward, with and without 500MW HVDC interconnection.</a:t>
            </a:r>
          </a:p>
          <a:p>
            <a:pPr marL="342900" indent="-342900">
              <a:lnSpc>
                <a:spcPct val="150000"/>
              </a:lnSpc>
              <a:buFont typeface="+mj-lt"/>
              <a:buAutoNum type="arabicPeriod"/>
            </a:pPr>
            <a:r>
              <a:rPr lang="en-GB" dirty="0"/>
              <a:t>Scenario 3: Cost with 60% RE from 2027 onwards,</a:t>
            </a:r>
            <a:r>
              <a:rPr lang="en-GB" dirty="0">
                <a:ea typeface="Calibri" panose="020F0502020204030204" pitchFamily="34" charset="0"/>
                <a:cs typeface="Calibri" panose="020F0502020204030204" pitchFamily="34" charset="0"/>
              </a:rPr>
              <a:t> with and without 500MW HVDC interconnection.</a:t>
            </a:r>
          </a:p>
          <a:p>
            <a:pPr marL="342900" indent="-342900">
              <a:lnSpc>
                <a:spcPct val="150000"/>
              </a:lnSpc>
              <a:buFont typeface="+mj-lt"/>
              <a:buAutoNum type="arabicPeriod"/>
            </a:pPr>
            <a:r>
              <a:rPr lang="en-GB" dirty="0">
                <a:ea typeface="Calibri" panose="020F0502020204030204" pitchFamily="34" charset="0"/>
                <a:cs typeface="Calibri" panose="020F0502020204030204" pitchFamily="34" charset="0"/>
              </a:rPr>
              <a:t>Scenario 4: Cost with 70% RE in 2030  onward, with and without 500MW HVDC interconnection.</a:t>
            </a:r>
          </a:p>
          <a:p>
            <a:pPr marL="342900" indent="-342900">
              <a:lnSpc>
                <a:spcPct val="150000"/>
              </a:lnSpc>
              <a:buFont typeface="+mj-lt"/>
              <a:buAutoNum type="arabicPeriod"/>
            </a:pPr>
            <a:r>
              <a:rPr lang="en-GB" dirty="0"/>
              <a:t>Scenario 5: Achieve 70% RE by 2030 and increase to 80% by 2044, With 1000 MW HVDC interconnection.</a:t>
            </a:r>
          </a:p>
          <a:p>
            <a:pPr marL="342900" indent="-342900">
              <a:lnSpc>
                <a:spcPct val="150000"/>
              </a:lnSpc>
              <a:buFont typeface="+mj-lt"/>
              <a:buAutoNum type="arabicPeriod"/>
            </a:pPr>
            <a:endParaRPr lang="en-GB" dirty="0">
              <a:ea typeface="Calibri" panose="020F0502020204030204" pitchFamily="34" charset="0"/>
              <a:cs typeface="Calibri" panose="020F0502020204030204" pitchFamily="34" charset="0"/>
            </a:endParaRPr>
          </a:p>
          <a:p>
            <a:pPr marL="342900" indent="-342900">
              <a:lnSpc>
                <a:spcPct val="150000"/>
              </a:lnSpc>
              <a:buFont typeface="+mj-lt"/>
              <a:buAutoNum type="arabicPeriod"/>
            </a:pPr>
            <a:endParaRPr lang="en-GB" dirty="0">
              <a:ea typeface="Calibri" panose="020F0502020204030204" pitchFamily="34" charset="0"/>
              <a:cs typeface="Calibri" panose="020F0502020204030204" pitchFamily="34" charset="0"/>
            </a:endParaRPr>
          </a:p>
          <a:p>
            <a:pPr marL="342900" indent="-342900">
              <a:lnSpc>
                <a:spcPct val="150000"/>
              </a:lnSpc>
              <a:buFont typeface="+mj-lt"/>
              <a:buAutoNum type="arabicPeriod"/>
            </a:pPr>
            <a:endParaRPr lang="en-GB" dirty="0">
              <a:ea typeface="Calibri" panose="020F0502020204030204" pitchFamily="34" charset="0"/>
              <a:cs typeface="Calibri" panose="020F0502020204030204" pitchFamily="34" charset="0"/>
            </a:endParaRPr>
          </a:p>
          <a:p>
            <a:pPr marL="342900" indent="-342900">
              <a:lnSpc>
                <a:spcPct val="150000"/>
              </a:lnSpc>
              <a:buFont typeface="+mj-lt"/>
              <a:buAutoNum type="arabicPeriod"/>
            </a:pPr>
            <a:endParaRPr lang="en-GB" dirty="0">
              <a:ea typeface="Calibri" panose="020F0502020204030204" pitchFamily="34" charset="0"/>
              <a:cs typeface="Calibri" panose="020F0502020204030204" pitchFamily="34" charset="0"/>
            </a:endParaRPr>
          </a:p>
          <a:p>
            <a:pPr marL="342900" indent="-342900">
              <a:lnSpc>
                <a:spcPct val="150000"/>
              </a:lnSpc>
              <a:buFont typeface="+mj-lt"/>
              <a:buAutoNum type="arabicPeriod"/>
            </a:pPr>
            <a:endParaRPr lang="en-GB" dirty="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0CCD3DE7-EE08-3581-5062-A5E02692DC3C}"/>
              </a:ext>
            </a:extLst>
          </p:cNvPr>
          <p:cNvSpPr txBox="1"/>
          <p:nvPr/>
        </p:nvSpPr>
        <p:spPr>
          <a:xfrm>
            <a:off x="271895" y="4608559"/>
            <a:ext cx="11648209" cy="1477328"/>
          </a:xfrm>
          <a:prstGeom prst="rect">
            <a:avLst/>
          </a:prstGeom>
          <a:noFill/>
        </p:spPr>
        <p:txBody>
          <a:bodyPr wrap="square" rtlCol="0">
            <a:spAutoFit/>
          </a:bodyPr>
          <a:lstStyle/>
          <a:p>
            <a:r>
              <a:rPr lang="en-GB" dirty="0"/>
              <a:t>In conclusion, this project evaluates various scenarios to determine the new unit cost of the Indian link, factoring in the probability of unavailability. By analysing each scenario, the economic dispatch can be calculated, along with identifying which power plants are likely to be decommissioned due to this interconnection. Additionally, the study assesses the financial losses for local power plants and the potential profits for Sri Lanka. Furthermore, it examines how the electricity bill is expected to vary in the long term as a result of this interconnection.</a:t>
            </a:r>
            <a:endParaRPr lang="en-US" dirty="0"/>
          </a:p>
        </p:txBody>
      </p:sp>
    </p:spTree>
    <p:extLst>
      <p:ext uri="{BB962C8B-B14F-4D97-AF65-F5344CB8AC3E}">
        <p14:creationId xmlns:p14="http://schemas.microsoft.com/office/powerpoint/2010/main" val="4292293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E94FF401-0EB2-4D03-C6AC-4E0AFFF3CDD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0650882-C9F3-5029-AC93-4EE6D33310E4}"/>
              </a:ext>
            </a:extLst>
          </p:cNvPr>
          <p:cNvSpPr txBox="1"/>
          <p:nvPr/>
        </p:nvSpPr>
        <p:spPr>
          <a:xfrm>
            <a:off x="812276" y="2300141"/>
            <a:ext cx="10567447" cy="1862048"/>
          </a:xfrm>
          <a:prstGeom prst="rect">
            <a:avLst/>
          </a:prstGeom>
          <a:noFill/>
        </p:spPr>
        <p:txBody>
          <a:bodyPr wrap="square" rtlCol="0">
            <a:spAutoFit/>
          </a:bodyPr>
          <a:lstStyle/>
          <a:p>
            <a:pPr algn="ctr"/>
            <a:r>
              <a:rPr lang="en-US" sz="11500" dirty="0">
                <a:latin typeface="Adobe Ming Std L" panose="02020300000000000000" pitchFamily="18" charset="-128"/>
                <a:ea typeface="Adobe Ming Std L" panose="02020300000000000000" pitchFamily="18" charset="-128"/>
              </a:rPr>
              <a:t>THANK YOU..!</a:t>
            </a:r>
          </a:p>
        </p:txBody>
      </p:sp>
    </p:spTree>
    <p:extLst>
      <p:ext uri="{BB962C8B-B14F-4D97-AF65-F5344CB8AC3E}">
        <p14:creationId xmlns:p14="http://schemas.microsoft.com/office/powerpoint/2010/main" val="58009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AFD40F40-BA1C-9B81-ABF8-5C6C5E1AB95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1B5A8C6-6BD4-65DE-010B-E7F4116045A8}"/>
              </a:ext>
            </a:extLst>
          </p:cNvPr>
          <p:cNvSpPr txBox="1"/>
          <p:nvPr/>
        </p:nvSpPr>
        <p:spPr>
          <a:xfrm>
            <a:off x="575035" y="443060"/>
            <a:ext cx="5835192" cy="584775"/>
          </a:xfrm>
          <a:prstGeom prst="rect">
            <a:avLst/>
          </a:prstGeom>
          <a:noFill/>
        </p:spPr>
        <p:txBody>
          <a:bodyPr wrap="square" rtlCol="0">
            <a:spAutoFit/>
          </a:bodyPr>
          <a:lstStyle/>
          <a:p>
            <a:r>
              <a:rPr lang="en-US" sz="3200" u="sng" dirty="0">
                <a:effectLst/>
                <a:latin typeface="+mj-lt"/>
                <a:ea typeface="Calibri" panose="020F0502020204030204" pitchFamily="34" charset="0"/>
                <a:cs typeface="Times New Roman" panose="02020603050405020304" pitchFamily="18" charset="0"/>
              </a:rPr>
              <a:t>IDENTIFIED </a:t>
            </a:r>
            <a:r>
              <a:rPr lang="en-US" sz="3200" u="sng" dirty="0">
                <a:latin typeface="+mj-lt"/>
                <a:cs typeface="Times New Roman" panose="02020603050405020304" pitchFamily="18" charset="0"/>
              </a:rPr>
              <a:t>PROBLEM</a:t>
            </a:r>
            <a:endParaRPr lang="en-US" sz="3200" u="sng" dirty="0">
              <a:latin typeface="+mj-lt"/>
            </a:endParaRPr>
          </a:p>
        </p:txBody>
      </p:sp>
      <p:sp>
        <p:nvSpPr>
          <p:cNvPr id="4" name="TextBox 3">
            <a:extLst>
              <a:ext uri="{FF2B5EF4-FFF2-40B4-BE49-F238E27FC236}">
                <a16:creationId xmlns:a16="http://schemas.microsoft.com/office/drawing/2014/main" id="{D612A334-C379-209A-3DED-9E1F7505687F}"/>
              </a:ext>
            </a:extLst>
          </p:cNvPr>
          <p:cNvSpPr txBox="1"/>
          <p:nvPr/>
        </p:nvSpPr>
        <p:spPr>
          <a:xfrm>
            <a:off x="388450" y="1424092"/>
            <a:ext cx="9879290" cy="3434786"/>
          </a:xfrm>
          <a:prstGeom prst="rect">
            <a:avLst/>
          </a:prstGeom>
          <a:noFill/>
        </p:spPr>
        <p:txBody>
          <a:bodyPr wrap="square" rtlCol="0">
            <a:spAutoFit/>
          </a:bodyPr>
          <a:lstStyle/>
          <a:p>
            <a:pPr marL="742950" indent="-285750">
              <a:lnSpc>
                <a:spcPct val="115000"/>
              </a:lnSpc>
              <a:spcBef>
                <a:spcPts val="1000"/>
              </a:spcBef>
              <a:spcAft>
                <a:spcPts val="1000"/>
              </a:spcAft>
              <a:buClr>
                <a:srgbClr val="F5D9CC"/>
              </a:buClr>
              <a:buFont typeface="Wingdings" panose="05000000000000000000" pitchFamily="2" charset="2"/>
              <a:buChar char="ü"/>
              <a:tabLst>
                <a:tab pos="914400" algn="l"/>
              </a:tabLst>
            </a:pPr>
            <a:r>
              <a:rPr lang="en-GB" sz="1800" b="0" i="0" kern="1200" dirty="0">
                <a:effectLst/>
                <a:latin typeface="Times New Roman" panose="02020603050405020304" pitchFamily="18" charset="0"/>
                <a:ea typeface="+mj-ea"/>
                <a:cs typeface="Times New Roman" panose="02020603050405020304" pitchFamily="18" charset="0"/>
              </a:rPr>
              <a:t>What will  happen to the existing power plants in Sri Lanka, and how they have been affected economically.</a:t>
            </a:r>
            <a:endParaRPr lang="en-GB" sz="1800" b="0" i="0" kern="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indent="-285750" algn="l" rtl="0" eaLnBrk="1" latinLnBrk="0" hangingPunct="1">
              <a:lnSpc>
                <a:spcPct val="115000"/>
              </a:lnSpc>
              <a:spcBef>
                <a:spcPts val="1000"/>
              </a:spcBef>
              <a:spcAft>
                <a:spcPts val="1000"/>
              </a:spcAft>
              <a:buClr>
                <a:srgbClr val="F5D9CC"/>
              </a:buClr>
              <a:buFont typeface="Wingdings" panose="05000000000000000000" pitchFamily="2" charset="2"/>
              <a:buChar char="ü"/>
              <a:tabLst>
                <a:tab pos="914400" algn="l"/>
              </a:tabLst>
            </a:pPr>
            <a:r>
              <a:rPr lang="en-GB" sz="1800" b="0" i="0" kern="1200" dirty="0">
                <a:effectLst/>
                <a:latin typeface="Times New Roman" panose="02020603050405020304" pitchFamily="18" charset="0"/>
                <a:ea typeface="Calibri" panose="020F0502020204030204" pitchFamily="34" charset="0"/>
                <a:cs typeface="Times New Roman" panose="02020603050405020304" pitchFamily="18" charset="0"/>
              </a:rPr>
              <a:t>Energy importing restrains. </a:t>
            </a:r>
            <a:endParaRPr lang="en-US" dirty="0">
              <a:effectLst/>
            </a:endParaRPr>
          </a:p>
          <a:p>
            <a:pPr marL="742950" marR="0" indent="-285750" algn="l" rtl="0" eaLnBrk="1" latinLnBrk="0" hangingPunct="1">
              <a:lnSpc>
                <a:spcPct val="115000"/>
              </a:lnSpc>
              <a:spcBef>
                <a:spcPts val="1000"/>
              </a:spcBef>
              <a:spcAft>
                <a:spcPts val="1000"/>
              </a:spcAft>
              <a:buClr>
                <a:srgbClr val="F5D9CC"/>
              </a:buClr>
              <a:buFont typeface="Wingdings" panose="05000000000000000000" pitchFamily="2" charset="2"/>
              <a:buChar char="ü"/>
              <a:tabLst>
                <a:tab pos="914400" algn="l"/>
              </a:tabLst>
            </a:pPr>
            <a:r>
              <a:rPr lang="en-US" sz="1800" b="0" i="0" kern="1200" dirty="0">
                <a:effectLst/>
                <a:latin typeface="Times New Roman" panose="02020603050405020304" pitchFamily="18" charset="0"/>
                <a:ea typeface="Calibri" panose="020F0502020204030204" pitchFamily="34" charset="0"/>
                <a:cs typeface="Times New Roman" panose="02020603050405020304" pitchFamily="18" charset="0"/>
              </a:rPr>
              <a:t>Forecasting impacts is essential to help Sri Lanka negotiate a better bilateral contract.</a:t>
            </a:r>
            <a:endParaRPr lang="en-US" dirty="0">
              <a:effectLst/>
            </a:endParaRPr>
          </a:p>
          <a:p>
            <a:pPr marL="742950" marR="0" indent="-285750" algn="l" rtl="0" eaLnBrk="1" latinLnBrk="0" hangingPunct="1">
              <a:lnSpc>
                <a:spcPct val="115000"/>
              </a:lnSpc>
              <a:spcBef>
                <a:spcPts val="1000"/>
              </a:spcBef>
              <a:spcAft>
                <a:spcPts val="1000"/>
              </a:spcAft>
              <a:buClr>
                <a:srgbClr val="F5D9CC"/>
              </a:buClr>
              <a:buFont typeface="Wingdings" panose="05000000000000000000" pitchFamily="2" charset="2"/>
              <a:buChar char="ü"/>
              <a:tabLst>
                <a:tab pos="914400" algn="l"/>
              </a:tabLst>
            </a:pPr>
            <a:r>
              <a:rPr lang="en-US" sz="1800" b="0" i="0" kern="1200" dirty="0">
                <a:effectLst/>
                <a:latin typeface="Times New Roman" panose="02020603050405020304" pitchFamily="18" charset="0"/>
                <a:ea typeface="Calibri" panose="020F0502020204030204" pitchFamily="34" charset="0"/>
                <a:cs typeface="Times New Roman" panose="02020603050405020304" pitchFamily="18" charset="0"/>
              </a:rPr>
              <a:t>Ensures the interconnection benefits Sri Lanka while addressing potential risks effectively.</a:t>
            </a:r>
          </a:p>
          <a:p>
            <a:pPr marL="742950" marR="0" indent="-285750" algn="l" rtl="0" eaLnBrk="1" latinLnBrk="0" hangingPunct="1">
              <a:lnSpc>
                <a:spcPct val="115000"/>
              </a:lnSpc>
              <a:spcBef>
                <a:spcPts val="1000"/>
              </a:spcBef>
              <a:spcAft>
                <a:spcPts val="1000"/>
              </a:spcAft>
              <a:buClr>
                <a:srgbClr val="F5D9CC"/>
              </a:buClr>
              <a:buFont typeface="Wingdings" panose="05000000000000000000" pitchFamily="2" charset="2"/>
              <a:buChar char="ü"/>
              <a:tabLst>
                <a:tab pos="914400" algn="l"/>
              </a:tabLst>
            </a:pPr>
            <a:r>
              <a:rPr lang="en-US" dirty="0">
                <a:latin typeface="Times New Roman" panose="02020603050405020304" pitchFamily="18" charset="0"/>
                <a:ea typeface="Calibri" panose="020F0502020204030204" pitchFamily="34" charset="0"/>
                <a:cs typeface="Times New Roman" panose="02020603050405020304" pitchFamily="18" charset="0"/>
              </a:rPr>
              <a:t>Designing the generator model of the interconnection and calculate benefits.</a:t>
            </a:r>
            <a:endParaRPr lang="en-US" dirty="0">
              <a:effectLst/>
            </a:endParaRPr>
          </a:p>
          <a:p>
            <a:pPr>
              <a:buClr>
                <a:srgbClr val="F5D9CC"/>
              </a:buClr>
            </a:pPr>
            <a:endParaRPr lang="en-US" dirty="0"/>
          </a:p>
        </p:txBody>
      </p:sp>
    </p:spTree>
    <p:extLst>
      <p:ext uri="{BB962C8B-B14F-4D97-AF65-F5344CB8AC3E}">
        <p14:creationId xmlns:p14="http://schemas.microsoft.com/office/powerpoint/2010/main" val="1465170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FB96455B-F945-4CA2-A418-891D0DAB7F0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5A58978-9E7A-6B0C-1F23-A7F142698079}"/>
              </a:ext>
            </a:extLst>
          </p:cNvPr>
          <p:cNvSpPr txBox="1"/>
          <p:nvPr/>
        </p:nvSpPr>
        <p:spPr>
          <a:xfrm>
            <a:off x="556181" y="443060"/>
            <a:ext cx="5071621" cy="584775"/>
          </a:xfrm>
          <a:prstGeom prst="rect">
            <a:avLst/>
          </a:prstGeom>
          <a:noFill/>
        </p:spPr>
        <p:txBody>
          <a:bodyPr wrap="square" rtlCol="0">
            <a:spAutoFit/>
          </a:bodyPr>
          <a:lstStyle/>
          <a:p>
            <a:r>
              <a:rPr lang="en-US" sz="3200" u="sng" dirty="0">
                <a:latin typeface="+mj-lt"/>
                <a:cs typeface="Times New Roman" panose="02020603050405020304" pitchFamily="18" charset="0"/>
              </a:rPr>
              <a:t>PROJECT AIM</a:t>
            </a:r>
          </a:p>
        </p:txBody>
      </p:sp>
      <p:sp>
        <p:nvSpPr>
          <p:cNvPr id="4" name="TextBox 3">
            <a:extLst>
              <a:ext uri="{FF2B5EF4-FFF2-40B4-BE49-F238E27FC236}">
                <a16:creationId xmlns:a16="http://schemas.microsoft.com/office/drawing/2014/main" id="{F11E8451-EBD3-E4AD-C0D7-D52E78789BB3}"/>
              </a:ext>
            </a:extLst>
          </p:cNvPr>
          <p:cNvSpPr txBox="1"/>
          <p:nvPr/>
        </p:nvSpPr>
        <p:spPr>
          <a:xfrm>
            <a:off x="474563" y="1355814"/>
            <a:ext cx="7859568" cy="1200329"/>
          </a:xfrm>
          <a:prstGeom prst="rect">
            <a:avLst/>
          </a:prstGeom>
          <a:noFill/>
        </p:spPr>
        <p:txBody>
          <a:bodyPr wrap="square" rtlCol="0">
            <a:spAutoFit/>
          </a:bodyPr>
          <a:lstStyle/>
          <a:p>
            <a:pPr marL="285750" indent="-285750">
              <a:buFont typeface="Wingdings" panose="05000000000000000000" pitchFamily="2" charset="2"/>
              <a:buChar char="ü"/>
            </a:pPr>
            <a:r>
              <a:rPr lang="en-GB" dirty="0"/>
              <a:t>This project investigates the technical, social, and economic impacts of interconnecting the Indo-Lanka power grids, assessing the effects on existing power plants in Sri Lanka and identifying and quantifying the drawbacks and benefits.</a:t>
            </a:r>
            <a:endParaRPr lang="en-GB"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322536D-1912-7C5E-4F21-8A4F29717021}"/>
              </a:ext>
            </a:extLst>
          </p:cNvPr>
          <p:cNvSpPr txBox="1"/>
          <p:nvPr/>
        </p:nvSpPr>
        <p:spPr>
          <a:xfrm>
            <a:off x="474563" y="2828498"/>
            <a:ext cx="5071621" cy="584775"/>
          </a:xfrm>
          <a:prstGeom prst="rect">
            <a:avLst/>
          </a:prstGeom>
          <a:noFill/>
        </p:spPr>
        <p:txBody>
          <a:bodyPr wrap="square" rtlCol="0">
            <a:spAutoFit/>
          </a:bodyPr>
          <a:lstStyle/>
          <a:p>
            <a:r>
              <a:rPr lang="en-US" sz="3200" u="sng" dirty="0">
                <a:latin typeface="+mj-lt"/>
                <a:cs typeface="Times New Roman" panose="02020603050405020304" pitchFamily="18" charset="0"/>
              </a:rPr>
              <a:t>OBJECTIVES</a:t>
            </a:r>
          </a:p>
        </p:txBody>
      </p:sp>
      <p:sp>
        <p:nvSpPr>
          <p:cNvPr id="6" name="TextBox 5">
            <a:extLst>
              <a:ext uri="{FF2B5EF4-FFF2-40B4-BE49-F238E27FC236}">
                <a16:creationId xmlns:a16="http://schemas.microsoft.com/office/drawing/2014/main" id="{027D53EF-4614-AA00-B33B-FAC4273A66EE}"/>
              </a:ext>
            </a:extLst>
          </p:cNvPr>
          <p:cNvSpPr txBox="1"/>
          <p:nvPr/>
        </p:nvSpPr>
        <p:spPr>
          <a:xfrm>
            <a:off x="515372" y="3605296"/>
            <a:ext cx="7777950" cy="3373359"/>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GB" dirty="0">
                <a:latin typeface="+mj-lt"/>
              </a:rPr>
              <a:t> Assess the effects on existing power plants in Sri Lanka.</a:t>
            </a:r>
          </a:p>
          <a:p>
            <a:pPr marL="285750" indent="-285750">
              <a:lnSpc>
                <a:spcPct val="150000"/>
              </a:lnSpc>
              <a:buFont typeface="Wingdings" panose="05000000000000000000" pitchFamily="2" charset="2"/>
              <a:buChar char="ü"/>
            </a:pPr>
            <a:r>
              <a:rPr lang="en-GB" dirty="0">
                <a:latin typeface="+mj-lt"/>
              </a:rPr>
              <a:t> Predict future energy demand considering economic and social factors.</a:t>
            </a:r>
          </a:p>
          <a:p>
            <a:pPr marL="285750" indent="-285750">
              <a:lnSpc>
                <a:spcPct val="150000"/>
              </a:lnSpc>
              <a:buFont typeface="Wingdings" panose="05000000000000000000" pitchFamily="2" charset="2"/>
              <a:buChar char="ü"/>
            </a:pPr>
            <a:r>
              <a:rPr lang="en-GB" dirty="0">
                <a:latin typeface="+mj-lt"/>
              </a:rPr>
              <a:t>Quantify the potential benefits and drawbacks of interconnection.</a:t>
            </a:r>
          </a:p>
          <a:p>
            <a:pPr marL="285750" indent="-285750">
              <a:lnSpc>
                <a:spcPct val="150000"/>
              </a:lnSpc>
              <a:buFont typeface="Wingdings" panose="05000000000000000000" pitchFamily="2" charset="2"/>
              <a:buChar char="ü"/>
            </a:pPr>
            <a:r>
              <a:rPr lang="en-GB" dirty="0">
                <a:latin typeface="+mj-lt"/>
              </a:rPr>
              <a:t> Model the generator system for interconnection.</a:t>
            </a:r>
          </a:p>
          <a:p>
            <a:pPr marL="285750" indent="-285750">
              <a:lnSpc>
                <a:spcPct val="150000"/>
              </a:lnSpc>
              <a:buFont typeface="Wingdings" panose="05000000000000000000" pitchFamily="2" charset="2"/>
              <a:buChar char="ü"/>
            </a:pPr>
            <a:r>
              <a:rPr lang="en-GB" dirty="0">
                <a:latin typeface="+mj-lt"/>
                <a:cs typeface="Times New Roman" panose="02020603050405020304" pitchFamily="18" charset="0"/>
              </a:rPr>
              <a:t>Cost change due to uncertainty.</a:t>
            </a:r>
            <a:br>
              <a:rPr lang="en-GB" dirty="0">
                <a:latin typeface="+mj-lt"/>
              </a:rPr>
            </a:br>
            <a:br>
              <a:rPr lang="en-GB" dirty="0">
                <a:latin typeface="+mj-lt"/>
              </a:rPr>
            </a:br>
            <a:br>
              <a:rPr lang="en-GB" dirty="0">
                <a:latin typeface="+mj-lt"/>
              </a:rPr>
            </a:br>
            <a:endParaRPr lang="en-US" dirty="0">
              <a:latin typeface="+mj-lt"/>
              <a:cs typeface="Times New Roman" panose="02020603050405020304" pitchFamily="18" charset="0"/>
            </a:endParaRPr>
          </a:p>
        </p:txBody>
      </p:sp>
      <p:sp>
        <p:nvSpPr>
          <p:cNvPr id="7" name="Hexagon 6">
            <a:extLst>
              <a:ext uri="{FF2B5EF4-FFF2-40B4-BE49-F238E27FC236}">
                <a16:creationId xmlns:a16="http://schemas.microsoft.com/office/drawing/2014/main" id="{204946D3-8859-EDC0-6D2A-444226ED1268}"/>
              </a:ext>
            </a:extLst>
          </p:cNvPr>
          <p:cNvSpPr/>
          <p:nvPr/>
        </p:nvSpPr>
        <p:spPr>
          <a:xfrm>
            <a:off x="8580620" y="908378"/>
            <a:ext cx="2392100" cy="2118360"/>
          </a:xfrm>
          <a:prstGeom prst="hexagon">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3B2FFBDA-59E0-97F3-DCA7-5E0D87CB778A}"/>
              </a:ext>
            </a:extLst>
          </p:cNvPr>
          <p:cNvSpPr/>
          <p:nvPr/>
        </p:nvSpPr>
        <p:spPr>
          <a:xfrm>
            <a:off x="8831125" y="3874091"/>
            <a:ext cx="2392100" cy="2118360"/>
          </a:xfrm>
          <a:prstGeom prst="hexagon">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2">
            <a:extLst>
              <a:ext uri="{FF2B5EF4-FFF2-40B4-BE49-F238E27FC236}">
                <a16:creationId xmlns:a16="http://schemas.microsoft.com/office/drawing/2014/main" id="{3BCF878D-06EF-23C4-730C-62F92B602068}"/>
              </a:ext>
            </a:extLst>
          </p:cNvPr>
          <p:cNvSpPr txBox="1">
            <a:spLocks/>
          </p:cNvSpPr>
          <p:nvPr/>
        </p:nvSpPr>
        <p:spPr>
          <a:xfrm>
            <a:off x="10352540" y="295729"/>
            <a:ext cx="838199" cy="767687"/>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F60F802-E0DE-427F-B8DD-5B8C279B05A3}" type="slidenum">
              <a:rPr lang="en-US" smtClean="0"/>
              <a:pPr/>
              <a:t>4</a:t>
            </a:fld>
            <a:endParaRPr lang="en-US"/>
          </a:p>
        </p:txBody>
      </p:sp>
    </p:spTree>
    <p:extLst>
      <p:ext uri="{BB962C8B-B14F-4D97-AF65-F5344CB8AC3E}">
        <p14:creationId xmlns:p14="http://schemas.microsoft.com/office/powerpoint/2010/main" val="22075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3EA6FE2-40C8-180C-4499-EB7E86816ACD}"/>
              </a:ext>
            </a:extLst>
          </p:cNvPr>
          <p:cNvGraphicFramePr>
            <a:graphicFrameLocks noGrp="1"/>
          </p:cNvGraphicFramePr>
          <p:nvPr/>
        </p:nvGraphicFramePr>
        <p:xfrm>
          <a:off x="1" y="0"/>
          <a:ext cx="11538407" cy="6428412"/>
        </p:xfrm>
        <a:graphic>
          <a:graphicData uri="http://schemas.openxmlformats.org/drawingml/2006/table">
            <a:tbl>
              <a:tblPr firstRow="1" bandRow="1">
                <a:tableStyleId>{5C22544A-7EE6-4342-B048-85BDC9FD1C3A}</a:tableStyleId>
              </a:tblPr>
              <a:tblGrid>
                <a:gridCol w="3582018">
                  <a:extLst>
                    <a:ext uri="{9D8B030D-6E8A-4147-A177-3AD203B41FA5}">
                      <a16:colId xmlns:a16="http://schemas.microsoft.com/office/drawing/2014/main" val="468074814"/>
                    </a:ext>
                  </a:extLst>
                </a:gridCol>
                <a:gridCol w="1062558">
                  <a:extLst>
                    <a:ext uri="{9D8B030D-6E8A-4147-A177-3AD203B41FA5}">
                      <a16:colId xmlns:a16="http://schemas.microsoft.com/office/drawing/2014/main" val="544762720"/>
                    </a:ext>
                  </a:extLst>
                </a:gridCol>
                <a:gridCol w="1150188">
                  <a:extLst>
                    <a:ext uri="{9D8B030D-6E8A-4147-A177-3AD203B41FA5}">
                      <a16:colId xmlns:a16="http://schemas.microsoft.com/office/drawing/2014/main" val="3307514305"/>
                    </a:ext>
                  </a:extLst>
                </a:gridCol>
                <a:gridCol w="1106374">
                  <a:extLst>
                    <a:ext uri="{9D8B030D-6E8A-4147-A177-3AD203B41FA5}">
                      <a16:colId xmlns:a16="http://schemas.microsoft.com/office/drawing/2014/main" val="3735191085"/>
                    </a:ext>
                  </a:extLst>
                </a:gridCol>
                <a:gridCol w="1270684">
                  <a:extLst>
                    <a:ext uri="{9D8B030D-6E8A-4147-A177-3AD203B41FA5}">
                      <a16:colId xmlns:a16="http://schemas.microsoft.com/office/drawing/2014/main" val="3460309421"/>
                    </a:ext>
                  </a:extLst>
                </a:gridCol>
                <a:gridCol w="1183052">
                  <a:extLst>
                    <a:ext uri="{9D8B030D-6E8A-4147-A177-3AD203B41FA5}">
                      <a16:colId xmlns:a16="http://schemas.microsoft.com/office/drawing/2014/main" val="4179788918"/>
                    </a:ext>
                  </a:extLst>
                </a:gridCol>
                <a:gridCol w="1128279">
                  <a:extLst>
                    <a:ext uri="{9D8B030D-6E8A-4147-A177-3AD203B41FA5}">
                      <a16:colId xmlns:a16="http://schemas.microsoft.com/office/drawing/2014/main" val="2763911882"/>
                    </a:ext>
                  </a:extLst>
                </a:gridCol>
                <a:gridCol w="1055254">
                  <a:extLst>
                    <a:ext uri="{9D8B030D-6E8A-4147-A177-3AD203B41FA5}">
                      <a16:colId xmlns:a16="http://schemas.microsoft.com/office/drawing/2014/main" val="4033106297"/>
                    </a:ext>
                  </a:extLst>
                </a:gridCol>
              </a:tblGrid>
              <a:tr h="44329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7">
                  <a:txBody>
                    <a:bodyPr/>
                    <a:lstStyle/>
                    <a:p>
                      <a:r>
                        <a:rPr lang="en-US" dirty="0"/>
                        <a:t>Weeks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931793254"/>
                  </a:ext>
                </a:extLst>
              </a:tr>
              <a:tr h="35826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t>Week 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t>Week 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US" sz="1200" dirty="0"/>
                        <a:t>Week 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US" sz="1200" dirty="0"/>
                        <a:t>Week 7-8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US" sz="1200" dirty="0"/>
                        <a:t>Week 9-10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US" sz="1200" dirty="0"/>
                        <a:t>Week 11-12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US" sz="1200" dirty="0"/>
                        <a:t>Week 13-14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7828023"/>
                  </a:ext>
                </a:extLst>
              </a:tr>
              <a:tr h="358260">
                <a:tc gridSpan="8">
                  <a:txBody>
                    <a:bodyPr/>
                    <a:lstStyle/>
                    <a:p>
                      <a:pPr algn="ctr"/>
                      <a:r>
                        <a:rPr lang="en-US" dirty="0"/>
                        <a:t>Activities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4523470"/>
                  </a:ext>
                </a:extLst>
              </a:tr>
              <a:tr h="428000">
                <a:tc>
                  <a:txBody>
                    <a:bodyPr/>
                    <a:lstStyle/>
                    <a:p>
                      <a:r>
                        <a:rPr lang="en-US" sz="1800" dirty="0">
                          <a:latin typeface="Times New Roman" panose="02020603050405020304" pitchFamily="18" charset="0"/>
                          <a:cs typeface="Times New Roman" panose="02020603050405020304" pitchFamily="18" charset="0"/>
                        </a:rPr>
                        <a:t>Literature Review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0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02092807"/>
                  </a:ext>
                </a:extLst>
              </a:tr>
              <a:tr h="644461">
                <a:tc>
                  <a:txBody>
                    <a:bodyPr/>
                    <a:lstStyle/>
                    <a:p>
                      <a:r>
                        <a:rPr lang="en-GB" sz="1800" b="0" i="0" kern="1200" dirty="0">
                          <a:solidFill>
                            <a:schemeClr val="dk1"/>
                          </a:solidFill>
                          <a:effectLst/>
                          <a:latin typeface="+mn-lt"/>
                          <a:ea typeface="+mn-ea"/>
                          <a:cs typeface="+mn-cs"/>
                        </a:rPr>
                        <a:t>Data collection and forecasting model refinement</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highlight>
                          <a:srgbClr val="FF00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highlight>
                          <a:srgbClr val="FF00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highlight>
                          <a:srgbClr val="FF00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6231615"/>
                  </a:ext>
                </a:extLst>
              </a:tr>
              <a:tr h="626344">
                <a:tc>
                  <a:txBody>
                    <a:bodyPr/>
                    <a:lstStyle/>
                    <a:p>
                      <a:r>
                        <a:rPr lang="en-GB" sz="1800" b="0" i="0" kern="1200" dirty="0">
                          <a:solidFill>
                            <a:schemeClr val="dk1"/>
                          </a:solidFill>
                          <a:effectLst/>
                          <a:latin typeface="+mn-lt"/>
                          <a:ea typeface="+mn-ea"/>
                          <a:cs typeface="+mn-cs"/>
                        </a:rPr>
                        <a:t>Operational and constraint impact analysis</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6375316"/>
                  </a:ext>
                </a:extLst>
              </a:tr>
              <a:tr h="464937">
                <a:tc>
                  <a:txBody>
                    <a:bodyPr/>
                    <a:lstStyle/>
                    <a:p>
                      <a:r>
                        <a:rPr lang="en-US" sz="1800" b="0" i="0" kern="1200" dirty="0">
                          <a:solidFill>
                            <a:schemeClr val="dk1"/>
                          </a:solidFill>
                          <a:effectLst/>
                          <a:latin typeface="+mn-lt"/>
                          <a:ea typeface="+mn-ea"/>
                          <a:cs typeface="+mn-cs"/>
                        </a:rPr>
                        <a:t>Cross-border export feasibility study</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extLst>
                  <a:ext uri="{0D108BD9-81ED-4DB2-BD59-A6C34878D82A}">
                    <a16:rowId xmlns:a16="http://schemas.microsoft.com/office/drawing/2014/main" val="1990655611"/>
                  </a:ext>
                </a:extLst>
              </a:tr>
              <a:tr h="357911">
                <a:tc>
                  <a:txBody>
                    <a:bodyPr/>
                    <a:lstStyle/>
                    <a:p>
                      <a:r>
                        <a:rPr lang="en-US" sz="1800" b="0" i="0" kern="1200" dirty="0">
                          <a:solidFill>
                            <a:schemeClr val="dk1"/>
                          </a:solidFill>
                          <a:effectLst/>
                          <a:latin typeface="+mn-lt"/>
                          <a:ea typeface="+mn-ea"/>
                          <a:cs typeface="+mn-cs"/>
                        </a:rPr>
                        <a:t>Economic dispatch analysis</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extLst>
                  <a:ext uri="{0D108BD9-81ED-4DB2-BD59-A6C34878D82A}">
                    <a16:rowId xmlns:a16="http://schemas.microsoft.com/office/drawing/2014/main" val="2650530657"/>
                  </a:ext>
                </a:extLst>
              </a:tr>
              <a:tr h="358260">
                <a:tc gridSpan="8">
                  <a:txBody>
                    <a:bodyPr/>
                    <a:lstStyle/>
                    <a:p>
                      <a:pPr algn="ctr"/>
                      <a:r>
                        <a:rPr lang="en-US" dirty="0">
                          <a:latin typeface="Times New Roman" panose="02020603050405020304" pitchFamily="18" charset="0"/>
                          <a:cs typeface="Times New Roman" panose="02020603050405020304" pitchFamily="18" charset="0"/>
                        </a:rPr>
                        <a:t>Deliverables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hMerge="1">
                  <a:txBody>
                    <a:bodyPr/>
                    <a:lstStyle/>
                    <a:p>
                      <a:pPr algn="ctr"/>
                      <a:endParaRPr lang="en-US"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7334921"/>
                  </a:ext>
                </a:extLst>
              </a:tr>
              <a:tr h="443757">
                <a:tc>
                  <a:txBody>
                    <a:bodyPr/>
                    <a:lstStyle/>
                    <a:p>
                      <a:r>
                        <a:rPr lang="en-GB" sz="1800" b="0" i="0" kern="1200" dirty="0">
                          <a:solidFill>
                            <a:schemeClr val="dk1"/>
                          </a:solidFill>
                          <a:effectLst/>
                          <a:latin typeface="+mn-lt"/>
                          <a:ea typeface="+mn-ea"/>
                          <a:cs typeface="+mn-cs"/>
                        </a:rPr>
                        <a:t>A summary of the literature review</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1">
                        <a:lumMod val="95000"/>
                        <a:lumOff val="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95000"/>
                        <a:lumOff val="5000"/>
                      </a:schemeClr>
                    </a:solidFill>
                  </a:tcPr>
                </a:tc>
                <a:extLst>
                  <a:ext uri="{0D108BD9-81ED-4DB2-BD59-A6C34878D82A}">
                    <a16:rowId xmlns:a16="http://schemas.microsoft.com/office/drawing/2014/main" val="2233491165"/>
                  </a:ext>
                </a:extLst>
              </a:tr>
              <a:tr h="441690">
                <a:tc>
                  <a:txBody>
                    <a:bodyPr/>
                    <a:lstStyle/>
                    <a:p>
                      <a:r>
                        <a:rPr lang="en-US" sz="1800" b="0" i="0" kern="1200" dirty="0">
                          <a:solidFill>
                            <a:schemeClr val="dk1"/>
                          </a:solidFill>
                          <a:effectLst/>
                          <a:latin typeface="+mn-lt"/>
                          <a:ea typeface="+mn-ea"/>
                          <a:cs typeface="+mn-cs"/>
                        </a:rPr>
                        <a:t>Electricity forecasting model</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7680413"/>
                  </a:ext>
                </a:extLst>
              </a:tr>
              <a:tr h="626344">
                <a:tc>
                  <a:txBody>
                    <a:bodyPr/>
                    <a:lstStyle/>
                    <a:p>
                      <a:r>
                        <a:rPr lang="en-US" sz="1800" dirty="0">
                          <a:latin typeface="Times New Roman" panose="02020603050405020304" pitchFamily="18" charset="0"/>
                          <a:cs typeface="Times New Roman" panose="02020603050405020304" pitchFamily="18" charset="0"/>
                        </a:rPr>
                        <a:t>E</a:t>
                      </a:r>
                      <a:r>
                        <a:rPr lang="en-GB" sz="1800" b="0" i="0" kern="1200" dirty="0" err="1">
                          <a:solidFill>
                            <a:schemeClr val="dk1"/>
                          </a:solidFill>
                          <a:effectLst/>
                          <a:latin typeface="+mn-lt"/>
                          <a:ea typeface="+mn-ea"/>
                          <a:cs typeface="+mn-cs"/>
                        </a:rPr>
                        <a:t>nergy</a:t>
                      </a:r>
                      <a:r>
                        <a:rPr lang="en-GB" sz="1800" b="0" i="0" kern="1200" dirty="0">
                          <a:solidFill>
                            <a:schemeClr val="dk1"/>
                          </a:solidFill>
                          <a:effectLst/>
                          <a:latin typeface="+mn-lt"/>
                          <a:ea typeface="+mn-ea"/>
                          <a:cs typeface="+mn-cs"/>
                        </a:rPr>
                        <a:t> export opportunities and constraints</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50948609"/>
                  </a:ext>
                </a:extLst>
              </a:tr>
              <a:tr h="453314">
                <a:tc>
                  <a:txBody>
                    <a:bodyPr/>
                    <a:lstStyle/>
                    <a:p>
                      <a:r>
                        <a:rPr lang="en-US" sz="1800" b="0" i="0" kern="1200" dirty="0">
                          <a:solidFill>
                            <a:schemeClr val="dk1"/>
                          </a:solidFill>
                          <a:effectLst/>
                          <a:latin typeface="+mn-lt"/>
                          <a:ea typeface="+mn-ea"/>
                          <a:cs typeface="+mn-cs"/>
                        </a:rPr>
                        <a:t>Economic dispatch analysis report</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extLst>
                  <a:ext uri="{0D108BD9-81ED-4DB2-BD59-A6C34878D82A}">
                    <a16:rowId xmlns:a16="http://schemas.microsoft.com/office/drawing/2014/main" val="2146026634"/>
                  </a:ext>
                </a:extLst>
              </a:tr>
              <a:tr h="358260">
                <a:tc>
                  <a:txBody>
                    <a:bodyPr/>
                    <a:lstStyle/>
                    <a:p>
                      <a:r>
                        <a:rPr lang="en-US" sz="1800" b="0" i="0" kern="1200" dirty="0">
                          <a:solidFill>
                            <a:schemeClr val="dk1"/>
                          </a:solidFill>
                          <a:effectLst/>
                          <a:latin typeface="+mn-lt"/>
                          <a:ea typeface="+mn-ea"/>
                          <a:cs typeface="+mn-cs"/>
                        </a:rPr>
                        <a:t>Final report</a:t>
                      </a: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extLst>
                  <a:ext uri="{0D108BD9-81ED-4DB2-BD59-A6C34878D82A}">
                    <a16:rowId xmlns:a16="http://schemas.microsoft.com/office/drawing/2014/main" val="1276245092"/>
                  </a:ext>
                </a:extLst>
              </a:tr>
            </a:tbl>
          </a:graphicData>
        </a:graphic>
      </p:graphicFrame>
      <p:sp>
        <p:nvSpPr>
          <p:cNvPr id="5" name="Slide Number Placeholder 4">
            <a:extLst>
              <a:ext uri="{FF2B5EF4-FFF2-40B4-BE49-F238E27FC236}">
                <a16:creationId xmlns:a16="http://schemas.microsoft.com/office/drawing/2014/main" id="{0F4D63DC-D2D8-EC2E-69D2-47AE3E8C2DBB}"/>
              </a:ext>
            </a:extLst>
          </p:cNvPr>
          <p:cNvSpPr>
            <a:spLocks noGrp="1"/>
          </p:cNvSpPr>
          <p:nvPr>
            <p:ph type="sldNum" sz="quarter" idx="12"/>
          </p:nvPr>
        </p:nvSpPr>
        <p:spPr/>
        <p:txBody>
          <a:bodyPr/>
          <a:lstStyle/>
          <a:p>
            <a:fld id="{AD814DD1-5C4A-4EC3-88CE-1C102C354D5A}" type="slidenum">
              <a:rPr lang="en-US" smtClean="0"/>
              <a:t>5</a:t>
            </a:fld>
            <a:endParaRPr lang="en-US"/>
          </a:p>
        </p:txBody>
      </p:sp>
    </p:spTree>
    <p:extLst>
      <p:ext uri="{BB962C8B-B14F-4D97-AF65-F5344CB8AC3E}">
        <p14:creationId xmlns:p14="http://schemas.microsoft.com/office/powerpoint/2010/main" val="1897319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538C06-A276-25DD-403C-C38F07362C98}"/>
              </a:ext>
            </a:extLst>
          </p:cNvPr>
          <p:cNvSpPr>
            <a:spLocks noGrp="1"/>
          </p:cNvSpPr>
          <p:nvPr>
            <p:ph type="sldNum" sz="quarter" idx="12"/>
          </p:nvPr>
        </p:nvSpPr>
        <p:spPr/>
        <p:txBody>
          <a:bodyPr/>
          <a:lstStyle/>
          <a:p>
            <a:fld id="{AD814DD1-5C4A-4EC3-88CE-1C102C354D5A}" type="slidenum">
              <a:rPr lang="en-US" smtClean="0"/>
              <a:t>6</a:t>
            </a:fld>
            <a:endParaRPr lang="en-US"/>
          </a:p>
        </p:txBody>
      </p:sp>
      <p:graphicFrame>
        <p:nvGraphicFramePr>
          <p:cNvPr id="3" name="Table 2">
            <a:extLst>
              <a:ext uri="{FF2B5EF4-FFF2-40B4-BE49-F238E27FC236}">
                <a16:creationId xmlns:a16="http://schemas.microsoft.com/office/drawing/2014/main" id="{EB62261C-9CA2-DE55-DE14-DF97AC83EB4C}"/>
              </a:ext>
            </a:extLst>
          </p:cNvPr>
          <p:cNvGraphicFramePr>
            <a:graphicFrameLocks noGrp="1"/>
          </p:cNvGraphicFramePr>
          <p:nvPr/>
        </p:nvGraphicFramePr>
        <p:xfrm>
          <a:off x="0" y="480721"/>
          <a:ext cx="12192000" cy="5896557"/>
        </p:xfrm>
        <a:graphic>
          <a:graphicData uri="http://schemas.openxmlformats.org/drawingml/2006/table">
            <a:tbl>
              <a:tblPr firstRow="1" bandRow="1">
                <a:tableStyleId>{5C22544A-7EE6-4342-B048-85BDC9FD1C3A}</a:tableStyleId>
              </a:tblPr>
              <a:tblGrid>
                <a:gridCol w="4104149">
                  <a:extLst>
                    <a:ext uri="{9D8B030D-6E8A-4147-A177-3AD203B41FA5}">
                      <a16:colId xmlns:a16="http://schemas.microsoft.com/office/drawing/2014/main" val="2386533831"/>
                    </a:ext>
                  </a:extLst>
                </a:gridCol>
                <a:gridCol w="8087851">
                  <a:extLst>
                    <a:ext uri="{9D8B030D-6E8A-4147-A177-3AD203B41FA5}">
                      <a16:colId xmlns:a16="http://schemas.microsoft.com/office/drawing/2014/main" val="673597700"/>
                    </a:ext>
                  </a:extLst>
                </a:gridCol>
              </a:tblGrid>
              <a:tr h="342636">
                <a:tc>
                  <a:txBody>
                    <a:bodyPr/>
                    <a:lstStyle/>
                    <a:p>
                      <a:r>
                        <a:rPr lang="en-US" dirty="0"/>
                        <a:t>Citation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Summary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04446526"/>
                  </a:ext>
                </a:extLst>
              </a:tr>
              <a:tr h="1982180">
                <a:tc>
                  <a:txBody>
                    <a:bodyPr/>
                    <a:lstStyle/>
                    <a:p>
                      <a:r>
                        <a:rPr lang="en-GB" sz="1600" dirty="0"/>
                        <a:t>Fundamentals of Power System Economics</a:t>
                      </a:r>
                    </a:p>
                    <a:p>
                      <a:r>
                        <a:rPr lang="en-GB" sz="1600" dirty="0"/>
                        <a:t>Daniel </a:t>
                      </a:r>
                      <a:r>
                        <a:rPr lang="en-GB" sz="1600" dirty="0" err="1"/>
                        <a:t>Kirschen</a:t>
                      </a:r>
                      <a:r>
                        <a:rPr lang="en-GB" sz="1600" dirty="0"/>
                        <a:t> Goran </a:t>
                      </a:r>
                      <a:r>
                        <a:rPr lang="en-GB" sz="1600" dirty="0" err="1"/>
                        <a:t>Strbac</a:t>
                      </a:r>
                      <a:r>
                        <a:rPr lang="en-GB" sz="1600" dirty="0"/>
                        <a:t> University of Manchester Institute of Science &amp; Technology (UMIST)</a:t>
                      </a:r>
                      <a:endParaRPr lang="en-US" sz="16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600" b="0" kern="1200" dirty="0">
                          <a:solidFill>
                            <a:schemeClr val="dk1"/>
                          </a:solidFill>
                          <a:effectLst/>
                          <a:latin typeface="+mn-lt"/>
                          <a:ea typeface="+mn-ea"/>
                          <a:cs typeface="+mn-cs"/>
                        </a:rPr>
                        <a:t> </a:t>
                      </a:r>
                      <a:r>
                        <a:rPr lang="en-GB" sz="1600" b="0" kern="1200" dirty="0">
                          <a:solidFill>
                            <a:schemeClr val="dk1"/>
                          </a:solidFill>
                          <a:effectLst/>
                          <a:latin typeface="+mn-lt"/>
                          <a:ea typeface="+mn-ea"/>
                          <a:cs typeface="+mn-cs"/>
                        </a:rPr>
                        <a:t>M</a:t>
                      </a:r>
                      <a:r>
                        <a:rPr lang="en-GB" sz="1600" b="0" dirty="0"/>
                        <a:t>ethods </a:t>
                      </a:r>
                      <a:r>
                        <a:rPr lang="en-GB" sz="1600" dirty="0"/>
                        <a:t>for optimizing power generation and distribution to minimize costs while meeting demand.</a:t>
                      </a:r>
                    </a:p>
                    <a:p>
                      <a:pPr marL="285750" indent="-285750">
                        <a:buFont typeface="Arial" panose="020B0604020202020204" pitchFamily="34" charset="0"/>
                        <a:buChar char="•"/>
                      </a:pPr>
                      <a:r>
                        <a:rPr lang="en-GB" sz="1600" dirty="0"/>
                        <a:t>The financial feasibility of power projects, including investment decisions and return on investment calculations.</a:t>
                      </a:r>
                    </a:p>
                    <a:p>
                      <a:pPr marL="285750" indent="-285750">
                        <a:buFont typeface="Arial" panose="020B0604020202020204" pitchFamily="34" charset="0"/>
                        <a:buChar char="•"/>
                      </a:pPr>
                      <a:r>
                        <a:rPr lang="en-GB" sz="1600" dirty="0"/>
                        <a:t>Different pricing mechanisms for electricity, such as marginal cost pricing and tariff structures.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t>The benefits and challenges of linking national grids, with case studies on inter-country power trade.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0879529"/>
                  </a:ext>
                </a:extLst>
              </a:tr>
              <a:tr h="2220042">
                <a:tc>
                  <a:txBody>
                    <a:bodyPr/>
                    <a:lstStyle/>
                    <a:p>
                      <a:r>
                        <a:rPr lang="en-US" sz="1600" dirty="0"/>
                        <a:t>Cross-border Power Trading IN South Asia: A Techno Economic Rationale Priyantha </a:t>
                      </a:r>
                      <a:r>
                        <a:rPr lang="en-US" sz="1600" dirty="0" err="1"/>
                        <a:t>Wijayatunga</a:t>
                      </a:r>
                      <a:r>
                        <a:rPr lang="en-US" sz="1600" dirty="0"/>
                        <a:t>, D. Chattopadhyay and P. N. Fernando</a:t>
                      </a:r>
                      <a:endParaRPr lang="en-US" sz="16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600" b="1" kern="1200" dirty="0">
                          <a:solidFill>
                            <a:schemeClr val="dk1"/>
                          </a:solidFill>
                          <a:effectLst/>
                          <a:latin typeface="+mn-lt"/>
                          <a:ea typeface="+mn-ea"/>
                          <a:cs typeface="+mn-cs"/>
                        </a:rPr>
                        <a:t> T</a:t>
                      </a:r>
                      <a:r>
                        <a:rPr lang="en-GB" sz="1600" dirty="0"/>
                        <a:t>he economic and reliability benefits of electricity trading among South Asian countries including Afghanistan, Bangladesh, Bhutan, India, Nepal, Pakistan, and Sri Lanka.   </a:t>
                      </a:r>
                    </a:p>
                    <a:p>
                      <a:pPr marL="285750" indent="-285750">
                        <a:buFont typeface="Arial" panose="020B0604020202020204" pitchFamily="34" charset="0"/>
                        <a:buChar char="•"/>
                      </a:pPr>
                      <a:r>
                        <a:rPr lang="en-GB" sz="1600" dirty="0"/>
                        <a:t>Cross-border electricity trade to improve energy security, economic growth, and renewable energy integration.</a:t>
                      </a:r>
                    </a:p>
                    <a:p>
                      <a:pPr marL="285750" indent="-285750">
                        <a:buFont typeface="Arial" panose="020B0604020202020204" pitchFamily="34" charset="0"/>
                        <a:buChar char="•"/>
                      </a:pPr>
                      <a:r>
                        <a:rPr lang="en-GB" sz="1600" dirty="0"/>
                        <a:t>The complexities of linking national grids, including HVDC transmission, grid stability, and infrastructure development.</a:t>
                      </a:r>
                    </a:p>
                    <a:p>
                      <a:pPr marL="285750" indent="-285750">
                        <a:buFont typeface="Arial" panose="020B0604020202020204" pitchFamily="34" charset="0"/>
                        <a:buChar char="•"/>
                      </a:pPr>
                      <a:r>
                        <a:rPr lang="en-GB" sz="1600" dirty="0"/>
                        <a:t>The financial feasibility of interconnections using methods like Net Present Value (NPV) to determine long-term savings and profitability.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9771002"/>
                  </a:ext>
                </a:extLst>
              </a:tr>
              <a:tr h="1268595">
                <a:tc>
                  <a:txBody>
                    <a:bodyPr/>
                    <a:lstStyle/>
                    <a:p>
                      <a:r>
                        <a:rPr lang="en-US" sz="1600" b="0" i="0" kern="1200" dirty="0">
                          <a:solidFill>
                            <a:schemeClr val="dk1"/>
                          </a:solidFill>
                          <a:effectLst/>
                          <a:latin typeface="+mn-lt"/>
                          <a:ea typeface="+mn-ea"/>
                          <a:cs typeface="+mn-cs"/>
                        </a:rPr>
                        <a:t>CEB statistical Digest Reports since 2005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GB" sz="1600" dirty="0"/>
                        <a:t>Data on GDP growth, employment, inflation, trade, demographics, education, healthcare, transportation, energy, urban projects, and environmental sustainability.</a:t>
                      </a:r>
                    </a:p>
                    <a:p>
                      <a:pPr marL="285750" indent="-285750">
                        <a:buFont typeface="Arial" panose="020B0604020202020204" pitchFamily="34" charset="0"/>
                        <a:buChar char="•"/>
                      </a:pPr>
                      <a:r>
                        <a:rPr lang="en-GB" sz="1600" dirty="0" err="1"/>
                        <a:t>Analyzes</a:t>
                      </a:r>
                      <a:r>
                        <a:rPr lang="en-GB" sz="1600" dirty="0"/>
                        <a:t> industry, tourism, finance, policy impacts, and future economic projections.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2861035"/>
                  </a:ext>
                </a:extLst>
              </a:tr>
            </a:tbl>
          </a:graphicData>
        </a:graphic>
      </p:graphicFrame>
      <p:sp>
        <p:nvSpPr>
          <p:cNvPr id="4" name="TextBox 3">
            <a:extLst>
              <a:ext uri="{FF2B5EF4-FFF2-40B4-BE49-F238E27FC236}">
                <a16:creationId xmlns:a16="http://schemas.microsoft.com/office/drawing/2014/main" id="{70F62319-238D-F2C1-2D22-DBD0833ED803}"/>
              </a:ext>
            </a:extLst>
          </p:cNvPr>
          <p:cNvSpPr txBox="1"/>
          <p:nvPr/>
        </p:nvSpPr>
        <p:spPr>
          <a:xfrm>
            <a:off x="0" y="0"/>
            <a:ext cx="5835192" cy="584775"/>
          </a:xfrm>
          <a:prstGeom prst="rect">
            <a:avLst/>
          </a:prstGeom>
          <a:noFill/>
        </p:spPr>
        <p:txBody>
          <a:bodyPr wrap="square" rtlCol="0">
            <a:spAutoFit/>
          </a:bodyPr>
          <a:lstStyle/>
          <a:p>
            <a:r>
              <a:rPr lang="en-US" sz="3200" u="sng" dirty="0">
                <a:latin typeface="+mj-lt"/>
                <a:cs typeface="Times New Roman" panose="02020603050405020304" pitchFamily="18" charset="0"/>
              </a:rPr>
              <a:t>LITERATURE REVIEW</a:t>
            </a:r>
          </a:p>
        </p:txBody>
      </p:sp>
    </p:spTree>
    <p:extLst>
      <p:ext uri="{BB962C8B-B14F-4D97-AF65-F5344CB8AC3E}">
        <p14:creationId xmlns:p14="http://schemas.microsoft.com/office/powerpoint/2010/main" val="477543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E0FCD8-1B5C-C4C5-5B67-DBE4A8A53918}"/>
              </a:ext>
            </a:extLst>
          </p:cNvPr>
          <p:cNvSpPr>
            <a:spLocks noGrp="1"/>
          </p:cNvSpPr>
          <p:nvPr>
            <p:ph type="sldNum" sz="quarter" idx="12"/>
          </p:nvPr>
        </p:nvSpPr>
        <p:spPr/>
        <p:txBody>
          <a:bodyPr/>
          <a:lstStyle/>
          <a:p>
            <a:fld id="{AD814DD1-5C4A-4EC3-88CE-1C102C354D5A}" type="slidenum">
              <a:rPr lang="en-US" smtClean="0"/>
              <a:t>7</a:t>
            </a:fld>
            <a:endParaRPr lang="en-US"/>
          </a:p>
        </p:txBody>
      </p:sp>
      <p:graphicFrame>
        <p:nvGraphicFramePr>
          <p:cNvPr id="3" name="Table 2">
            <a:extLst>
              <a:ext uri="{FF2B5EF4-FFF2-40B4-BE49-F238E27FC236}">
                <a16:creationId xmlns:a16="http://schemas.microsoft.com/office/drawing/2014/main" id="{2B28632D-08A6-9210-C9E7-2E0FDAD67C52}"/>
              </a:ext>
            </a:extLst>
          </p:cNvPr>
          <p:cNvGraphicFramePr>
            <a:graphicFrameLocks noGrp="1"/>
          </p:cNvGraphicFramePr>
          <p:nvPr/>
        </p:nvGraphicFramePr>
        <p:xfrm>
          <a:off x="0" y="480721"/>
          <a:ext cx="12192000" cy="5470817"/>
        </p:xfrm>
        <a:graphic>
          <a:graphicData uri="http://schemas.openxmlformats.org/drawingml/2006/table">
            <a:tbl>
              <a:tblPr firstRow="1" bandRow="1">
                <a:tableStyleId>{5C22544A-7EE6-4342-B048-85BDC9FD1C3A}</a:tableStyleId>
              </a:tblPr>
              <a:tblGrid>
                <a:gridCol w="4104149">
                  <a:extLst>
                    <a:ext uri="{9D8B030D-6E8A-4147-A177-3AD203B41FA5}">
                      <a16:colId xmlns:a16="http://schemas.microsoft.com/office/drawing/2014/main" val="2386533831"/>
                    </a:ext>
                  </a:extLst>
                </a:gridCol>
                <a:gridCol w="8087851">
                  <a:extLst>
                    <a:ext uri="{9D8B030D-6E8A-4147-A177-3AD203B41FA5}">
                      <a16:colId xmlns:a16="http://schemas.microsoft.com/office/drawing/2014/main" val="673597700"/>
                    </a:ext>
                  </a:extLst>
                </a:gridCol>
              </a:tblGrid>
              <a:tr h="1982180">
                <a:tc>
                  <a:txBody>
                    <a:bodyPr/>
                    <a:lstStyle/>
                    <a:p>
                      <a:r>
                        <a:rPr lang="en-GB" sz="1600" b="0">
                          <a:solidFill>
                            <a:schemeClr val="tx1"/>
                          </a:solidFill>
                        </a:rPr>
                        <a:t>Submarine Cable System Market Worth $30.50 Billion, Globally, by 2030 - Exclusive Report by The Insight Partners </a:t>
                      </a:r>
                      <a:endParaRPr lang="en-US" sz="16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EDE7"/>
                    </a:solidFill>
                  </a:tcPr>
                </a:tc>
                <a:tc>
                  <a:txBody>
                    <a:bodyPr/>
                    <a:lstStyle/>
                    <a:p>
                      <a:pPr marL="285750" indent="-285750">
                        <a:buFont typeface="Arial" panose="020B0604020202020204" pitchFamily="34" charset="0"/>
                        <a:buChar char="•"/>
                      </a:pPr>
                      <a:r>
                        <a:rPr lang="en-US" sz="1600" b="0" kern="1200">
                          <a:solidFill>
                            <a:schemeClr val="tx1"/>
                          </a:solidFill>
                          <a:effectLst/>
                          <a:latin typeface="+mn-lt"/>
                          <a:ea typeface="+mn-ea"/>
                          <a:cs typeface="+mn-cs"/>
                        </a:rPr>
                        <a:t> </a:t>
                      </a:r>
                      <a:r>
                        <a:rPr lang="en-GB" sz="1600" b="0">
                          <a:solidFill>
                            <a:schemeClr val="tx1"/>
                          </a:solidFill>
                        </a:rPr>
                        <a:t>Submarine cable maintenance costs range from $10,000 to $50,000 per km per year, while repairs can cost $1 million to $5 million per incident. </a:t>
                      </a:r>
                    </a:p>
                    <a:p>
                      <a:pPr marL="285750" indent="-285750">
                        <a:buFont typeface="Arial" panose="020B0604020202020204" pitchFamily="34" charset="0"/>
                        <a:buChar char="•"/>
                      </a:pPr>
                      <a:r>
                        <a:rPr lang="en-GB" sz="1600" b="0">
                          <a:solidFill>
                            <a:schemeClr val="tx1"/>
                          </a:solidFill>
                        </a:rPr>
                        <a:t>Key factors affecting costs include cable depth, location, natural risks, and operational expenses, with repair ships costing $35,000 to $100,000 per day.</a:t>
                      </a:r>
                      <a:endParaRPr lang="en-GB"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EDE7"/>
                    </a:solidFill>
                  </a:tcPr>
                </a:tc>
                <a:extLst>
                  <a:ext uri="{0D108BD9-81ED-4DB2-BD59-A6C34878D82A}">
                    <a16:rowId xmlns:a16="http://schemas.microsoft.com/office/drawing/2014/main" val="1630879529"/>
                  </a:ext>
                </a:extLst>
              </a:tr>
              <a:tr h="22200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600" dirty="0">
                          <a:latin typeface="Times New Roman" panose="02020603050405020304" pitchFamily="18" charset="0"/>
                          <a:cs typeface="Times New Roman" panose="02020603050405020304" pitchFamily="18" charset="0"/>
                        </a:rPr>
                        <a:t>Assessment of Socio-Economic Impacts of CBET in Bangladesh</a:t>
                      </a:r>
                      <a:endParaRPr lang="en-US" sz="1600" dirty="0">
                        <a:latin typeface="Times New Roman" panose="02020603050405020304" pitchFamily="18" charset="0"/>
                        <a:cs typeface="Times New Roman" panose="02020603050405020304" pitchFamily="18" charset="0"/>
                      </a:endParaRPr>
                    </a:p>
                    <a:p>
                      <a:endParaRPr lang="en-US" sz="16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The Indo-Bangladesh Grid Linkage enhances electricity access for various sectors, benefiting vulnerable groups like hospitals and schools.</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It fosters economic growth by creating jobs, advancing agriculture and garment production, and empowering women.</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The project promotes poverty reduction, sustainable development, and equitable energy access, boosting productivity in critical sectors like healthcare and education.</a:t>
                      </a:r>
                    </a:p>
                    <a:p>
                      <a:pPr marL="285750" indent="-285750">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The linkage faces risks such as reliance on imports, geopolitical tensions, environmental concerns, and infrastructure issues, which affect long-term sustainability.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9771002"/>
                  </a:ext>
                </a:extLst>
              </a:tr>
              <a:tr h="1268595">
                <a:tc>
                  <a:txBody>
                    <a:bodyPr/>
                    <a:lstStyle/>
                    <a:p>
                      <a:r>
                        <a:rPr lang="en-GB" sz="1600" dirty="0"/>
                        <a:t>Long Term Generation Expansion Plan 2022-2041 Ceylon Electricity Board</a:t>
                      </a:r>
                      <a:endParaRPr lang="en-US" sz="1600" b="0" i="0" kern="120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t>Outlines Sri Lanka’s electricity generation plan for 2022-2041.</a:t>
                      </a:r>
                    </a:p>
                    <a:p>
                      <a:pPr marL="285750" indent="-285750">
                        <a:buFont typeface="Arial" panose="020B0604020202020204" pitchFamily="34" charset="0"/>
                        <a:buChar char="•"/>
                      </a:pPr>
                      <a:r>
                        <a:rPr lang="en-GB" sz="1600" dirty="0"/>
                        <a:t>Plans for reliable power supply and future demand.</a:t>
                      </a:r>
                    </a:p>
                    <a:p>
                      <a:pPr marL="285750" indent="-285750">
                        <a:buFont typeface="Arial" panose="020B0604020202020204" pitchFamily="34" charset="0"/>
                        <a:buChar char="•"/>
                      </a:pPr>
                      <a:r>
                        <a:rPr lang="en-GB" sz="1600" dirty="0"/>
                        <a:t>Proposes new power plants and transmission upgrades.</a:t>
                      </a:r>
                    </a:p>
                    <a:p>
                      <a:pPr marL="285750" indent="-285750">
                        <a:buFont typeface="Arial" panose="020B0604020202020204" pitchFamily="34" charset="0"/>
                        <a:buChar char="•"/>
                      </a:pPr>
                      <a:r>
                        <a:rPr lang="en-GB" sz="1600" dirty="0"/>
                        <a:t>Aims to reduce fossil fuel dependency and ensure energy security.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2861035"/>
                  </a:ext>
                </a:extLst>
              </a:tr>
            </a:tbl>
          </a:graphicData>
        </a:graphic>
      </p:graphicFrame>
    </p:spTree>
    <p:extLst>
      <p:ext uri="{BB962C8B-B14F-4D97-AF65-F5344CB8AC3E}">
        <p14:creationId xmlns:p14="http://schemas.microsoft.com/office/powerpoint/2010/main" val="3801371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a:extLst>
            <a:ext uri="{FF2B5EF4-FFF2-40B4-BE49-F238E27FC236}">
              <a16:creationId xmlns:a16="http://schemas.microsoft.com/office/drawing/2014/main" id="{8C7967A8-6E9B-34FF-874D-22A2B5BC267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5CB72A4-5B11-2BF6-3969-B61BBDB1E989}"/>
              </a:ext>
            </a:extLst>
          </p:cNvPr>
          <p:cNvSpPr txBox="1"/>
          <p:nvPr/>
        </p:nvSpPr>
        <p:spPr>
          <a:xfrm>
            <a:off x="556181" y="443060"/>
            <a:ext cx="5071621" cy="584775"/>
          </a:xfrm>
          <a:prstGeom prst="rect">
            <a:avLst/>
          </a:prstGeom>
          <a:noFill/>
        </p:spPr>
        <p:txBody>
          <a:bodyPr wrap="square" rtlCol="0">
            <a:spAutoFit/>
          </a:bodyPr>
          <a:lstStyle/>
          <a:p>
            <a:r>
              <a:rPr lang="en-US" sz="3200" u="sng" dirty="0">
                <a:latin typeface="+mj-lt"/>
                <a:cs typeface="Times New Roman" panose="02020603050405020304" pitchFamily="18" charset="0"/>
              </a:rPr>
              <a:t>PROJECT PLAN</a:t>
            </a:r>
          </a:p>
        </p:txBody>
      </p:sp>
      <p:sp>
        <p:nvSpPr>
          <p:cNvPr id="5" name="Rectangle: Rounded Corners 4">
            <a:extLst>
              <a:ext uri="{FF2B5EF4-FFF2-40B4-BE49-F238E27FC236}">
                <a16:creationId xmlns:a16="http://schemas.microsoft.com/office/drawing/2014/main" id="{6BD24C6C-521A-E8A9-327F-B930570B2B56}"/>
              </a:ext>
            </a:extLst>
          </p:cNvPr>
          <p:cNvSpPr/>
          <p:nvPr/>
        </p:nvSpPr>
        <p:spPr>
          <a:xfrm>
            <a:off x="829114" y="2117558"/>
            <a:ext cx="2584317" cy="113096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ysClr val="windowText" lastClr="000000"/>
                </a:solidFill>
              </a:rPr>
              <a:t>Research papers, self learning</a:t>
            </a:r>
          </a:p>
        </p:txBody>
      </p:sp>
      <p:sp>
        <p:nvSpPr>
          <p:cNvPr id="6" name="TextBox 5">
            <a:extLst>
              <a:ext uri="{FF2B5EF4-FFF2-40B4-BE49-F238E27FC236}">
                <a16:creationId xmlns:a16="http://schemas.microsoft.com/office/drawing/2014/main" id="{40F7E168-35B5-E7D5-7D9D-85942B35BA54}"/>
              </a:ext>
            </a:extLst>
          </p:cNvPr>
          <p:cNvSpPr txBox="1"/>
          <p:nvPr/>
        </p:nvSpPr>
        <p:spPr>
          <a:xfrm>
            <a:off x="1115399" y="1584764"/>
            <a:ext cx="2298032" cy="369332"/>
          </a:xfrm>
          <a:prstGeom prst="rect">
            <a:avLst/>
          </a:prstGeom>
          <a:noFill/>
        </p:spPr>
        <p:txBody>
          <a:bodyPr wrap="square" rtlCol="0">
            <a:spAutoFit/>
          </a:bodyPr>
          <a:lstStyle/>
          <a:p>
            <a:r>
              <a:rPr lang="en-US" b="1" dirty="0"/>
              <a:t>Literature review</a:t>
            </a:r>
          </a:p>
        </p:txBody>
      </p:sp>
      <p:sp>
        <p:nvSpPr>
          <p:cNvPr id="8" name="Rectangle: Rounded Corners 7">
            <a:extLst>
              <a:ext uri="{FF2B5EF4-FFF2-40B4-BE49-F238E27FC236}">
                <a16:creationId xmlns:a16="http://schemas.microsoft.com/office/drawing/2014/main" id="{F4B7E2BF-654D-201A-D580-06C1B3C9EE97}"/>
              </a:ext>
            </a:extLst>
          </p:cNvPr>
          <p:cNvSpPr/>
          <p:nvPr/>
        </p:nvSpPr>
        <p:spPr>
          <a:xfrm>
            <a:off x="4188439" y="2117558"/>
            <a:ext cx="2517163" cy="1130968"/>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ysClr val="windowText" lastClr="000000"/>
                </a:solidFill>
              </a:rPr>
              <a:t>IEX and PUCSL Data</a:t>
            </a:r>
          </a:p>
        </p:txBody>
      </p:sp>
      <p:sp>
        <p:nvSpPr>
          <p:cNvPr id="9" name="TextBox 8">
            <a:extLst>
              <a:ext uri="{FF2B5EF4-FFF2-40B4-BE49-F238E27FC236}">
                <a16:creationId xmlns:a16="http://schemas.microsoft.com/office/drawing/2014/main" id="{3DED4DED-C0DA-FFC2-3F65-0BBA2262E149}"/>
              </a:ext>
            </a:extLst>
          </p:cNvPr>
          <p:cNvSpPr txBox="1"/>
          <p:nvPr/>
        </p:nvSpPr>
        <p:spPr>
          <a:xfrm>
            <a:off x="4462705" y="1549523"/>
            <a:ext cx="1732547" cy="369332"/>
          </a:xfrm>
          <a:prstGeom prst="rect">
            <a:avLst/>
          </a:prstGeom>
          <a:noFill/>
        </p:spPr>
        <p:txBody>
          <a:bodyPr wrap="square" rtlCol="0">
            <a:spAutoFit/>
          </a:bodyPr>
          <a:lstStyle/>
          <a:p>
            <a:r>
              <a:rPr lang="en-US" b="1" dirty="0"/>
              <a:t>Data collection</a:t>
            </a:r>
          </a:p>
        </p:txBody>
      </p:sp>
      <p:sp>
        <p:nvSpPr>
          <p:cNvPr id="10" name="Arrow: Right 9">
            <a:extLst>
              <a:ext uri="{FF2B5EF4-FFF2-40B4-BE49-F238E27FC236}">
                <a16:creationId xmlns:a16="http://schemas.microsoft.com/office/drawing/2014/main" id="{A59C39DA-EA51-8FCC-0F4E-C02CFFE899C9}"/>
              </a:ext>
            </a:extLst>
          </p:cNvPr>
          <p:cNvSpPr/>
          <p:nvPr/>
        </p:nvSpPr>
        <p:spPr>
          <a:xfrm>
            <a:off x="6818874" y="2498375"/>
            <a:ext cx="873938" cy="26006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55DCFBFA-0384-361F-DCC8-D9B7C55102F1}"/>
              </a:ext>
            </a:extLst>
          </p:cNvPr>
          <p:cNvSpPr/>
          <p:nvPr/>
        </p:nvSpPr>
        <p:spPr>
          <a:xfrm>
            <a:off x="7580270" y="4642875"/>
            <a:ext cx="3782616" cy="1282944"/>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ysClr val="windowText" lastClr="000000"/>
                </a:solidFill>
              </a:rPr>
              <a:t>Economical Dispatch of the Interconnection and the existing power plants in Sri Lanka.</a:t>
            </a:r>
          </a:p>
          <a:p>
            <a:pPr marL="285750" indent="-285750">
              <a:buFont typeface="Arial" panose="020B0604020202020204" pitchFamily="34" charset="0"/>
              <a:buChar char="•"/>
            </a:pPr>
            <a:endParaRPr lang="en-US" dirty="0">
              <a:solidFill>
                <a:sysClr val="windowText" lastClr="000000"/>
              </a:solidFill>
            </a:endParaRPr>
          </a:p>
        </p:txBody>
      </p:sp>
      <p:sp>
        <p:nvSpPr>
          <p:cNvPr id="12" name="TextBox 11">
            <a:extLst>
              <a:ext uri="{FF2B5EF4-FFF2-40B4-BE49-F238E27FC236}">
                <a16:creationId xmlns:a16="http://schemas.microsoft.com/office/drawing/2014/main" id="{98F53478-C7BA-8D8B-92EC-C8EF606AC99A}"/>
              </a:ext>
            </a:extLst>
          </p:cNvPr>
          <p:cNvSpPr txBox="1"/>
          <p:nvPr/>
        </p:nvSpPr>
        <p:spPr>
          <a:xfrm>
            <a:off x="8220847" y="1581843"/>
            <a:ext cx="2081469" cy="369332"/>
          </a:xfrm>
          <a:prstGeom prst="rect">
            <a:avLst/>
          </a:prstGeom>
          <a:noFill/>
        </p:spPr>
        <p:txBody>
          <a:bodyPr wrap="square" rtlCol="0">
            <a:spAutoFit/>
          </a:bodyPr>
          <a:lstStyle/>
          <a:p>
            <a:r>
              <a:rPr lang="en-US" b="1"/>
              <a:t>Forecasting MCP</a:t>
            </a:r>
            <a:endParaRPr lang="en-US">
              <a:effectLst/>
            </a:endParaRPr>
          </a:p>
        </p:txBody>
      </p:sp>
      <p:sp>
        <p:nvSpPr>
          <p:cNvPr id="13" name="Arrow: Right 12">
            <a:extLst>
              <a:ext uri="{FF2B5EF4-FFF2-40B4-BE49-F238E27FC236}">
                <a16:creationId xmlns:a16="http://schemas.microsoft.com/office/drawing/2014/main" id="{52671545-DFC8-64FA-EF99-C6528DD45E3C}"/>
              </a:ext>
            </a:extLst>
          </p:cNvPr>
          <p:cNvSpPr/>
          <p:nvPr/>
        </p:nvSpPr>
        <p:spPr>
          <a:xfrm rot="5400000">
            <a:off x="8990197" y="3518504"/>
            <a:ext cx="1128426" cy="254279"/>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567DFEC-48E4-EE85-2495-0C5726DBA87C}"/>
              </a:ext>
            </a:extLst>
          </p:cNvPr>
          <p:cNvSpPr/>
          <p:nvPr/>
        </p:nvSpPr>
        <p:spPr>
          <a:xfrm>
            <a:off x="717476" y="4542086"/>
            <a:ext cx="5653757" cy="145610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ysClr val="windowText" lastClr="000000"/>
                </a:solidFill>
              </a:rPr>
              <a:t>According to the uncertainty of the link we have calculated new unit cost for the link considering different scenarios.</a:t>
            </a:r>
          </a:p>
        </p:txBody>
      </p:sp>
      <p:sp>
        <p:nvSpPr>
          <p:cNvPr id="15" name="TextBox 14">
            <a:extLst>
              <a:ext uri="{FF2B5EF4-FFF2-40B4-BE49-F238E27FC236}">
                <a16:creationId xmlns:a16="http://schemas.microsoft.com/office/drawing/2014/main" id="{34B2C23A-FCC3-46BE-7197-150B82D9C738}"/>
              </a:ext>
            </a:extLst>
          </p:cNvPr>
          <p:cNvSpPr txBox="1"/>
          <p:nvPr/>
        </p:nvSpPr>
        <p:spPr>
          <a:xfrm>
            <a:off x="7420577" y="4209857"/>
            <a:ext cx="3682008" cy="646331"/>
          </a:xfrm>
          <a:prstGeom prst="rect">
            <a:avLst/>
          </a:prstGeom>
          <a:noFill/>
        </p:spPr>
        <p:txBody>
          <a:bodyPr wrap="square" rtlCol="0">
            <a:spAutoFit/>
          </a:bodyPr>
          <a:lstStyle/>
          <a:p>
            <a:r>
              <a:rPr lang="en-US" b="1" dirty="0"/>
              <a:t>Technical and Economical  analysis</a:t>
            </a:r>
            <a:endParaRPr lang="en-US" dirty="0"/>
          </a:p>
          <a:p>
            <a:endParaRPr lang="en-US" b="1" dirty="0"/>
          </a:p>
        </p:txBody>
      </p:sp>
      <p:sp>
        <p:nvSpPr>
          <p:cNvPr id="16" name="Arrow: Right 15">
            <a:extLst>
              <a:ext uri="{FF2B5EF4-FFF2-40B4-BE49-F238E27FC236}">
                <a16:creationId xmlns:a16="http://schemas.microsoft.com/office/drawing/2014/main" id="{C534A253-3BD6-A5AD-4CFE-BB0C3AA3CD24}"/>
              </a:ext>
            </a:extLst>
          </p:cNvPr>
          <p:cNvSpPr/>
          <p:nvPr/>
        </p:nvSpPr>
        <p:spPr>
          <a:xfrm rot="10800000">
            <a:off x="6353581" y="5208947"/>
            <a:ext cx="1226688" cy="26006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E1DDE5CF-5DEF-AA3A-FB6A-B6989202A519}"/>
              </a:ext>
            </a:extLst>
          </p:cNvPr>
          <p:cNvSpPr/>
          <p:nvPr/>
        </p:nvSpPr>
        <p:spPr>
          <a:xfrm>
            <a:off x="7692812" y="2011759"/>
            <a:ext cx="3670074" cy="1009085"/>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ysClr val="windowText" lastClr="000000"/>
                </a:solidFill>
              </a:rPr>
              <a:t>Forecasting MCP with IEX data</a:t>
            </a:r>
          </a:p>
        </p:txBody>
      </p:sp>
      <p:sp>
        <p:nvSpPr>
          <p:cNvPr id="18" name="TextBox 17">
            <a:extLst>
              <a:ext uri="{FF2B5EF4-FFF2-40B4-BE49-F238E27FC236}">
                <a16:creationId xmlns:a16="http://schemas.microsoft.com/office/drawing/2014/main" id="{B17AE21B-15DF-D9AC-33B5-D1B30DC08A34}"/>
              </a:ext>
            </a:extLst>
          </p:cNvPr>
          <p:cNvSpPr txBox="1"/>
          <p:nvPr/>
        </p:nvSpPr>
        <p:spPr>
          <a:xfrm>
            <a:off x="817180" y="4025192"/>
            <a:ext cx="3849948" cy="369332"/>
          </a:xfrm>
          <a:prstGeom prst="rect">
            <a:avLst/>
          </a:prstGeom>
          <a:noFill/>
        </p:spPr>
        <p:txBody>
          <a:bodyPr wrap="square" rtlCol="0">
            <a:spAutoFit/>
          </a:bodyPr>
          <a:lstStyle/>
          <a:p>
            <a:r>
              <a:rPr lang="en-US" b="1" dirty="0"/>
              <a:t>Quantify the Economical Impact</a:t>
            </a:r>
          </a:p>
        </p:txBody>
      </p:sp>
      <p:pic>
        <p:nvPicPr>
          <p:cNvPr id="19" name="Graphic 18" descr="Checkmark">
            <a:extLst>
              <a:ext uri="{FF2B5EF4-FFF2-40B4-BE49-F238E27FC236}">
                <a16:creationId xmlns:a16="http://schemas.microsoft.com/office/drawing/2014/main" id="{BFC98011-F10A-B0EE-E704-078438B5D0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13376" y="1592651"/>
            <a:ext cx="400110" cy="400110"/>
          </a:xfrm>
          <a:prstGeom prst="rect">
            <a:avLst/>
          </a:prstGeom>
        </p:spPr>
      </p:pic>
      <p:pic>
        <p:nvPicPr>
          <p:cNvPr id="20" name="Graphic 19" descr="Checkmark">
            <a:extLst>
              <a:ext uri="{FF2B5EF4-FFF2-40B4-BE49-F238E27FC236}">
                <a16:creationId xmlns:a16="http://schemas.microsoft.com/office/drawing/2014/main" id="{17156C15-1214-0718-651F-75DCFAC1C18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4311" y="1573653"/>
            <a:ext cx="438106" cy="438106"/>
          </a:xfrm>
          <a:prstGeom prst="rect">
            <a:avLst/>
          </a:prstGeom>
        </p:spPr>
      </p:pic>
      <p:sp>
        <p:nvSpPr>
          <p:cNvPr id="21" name="AutoShape 2" descr="Premium Vector | Caution work in progress icon isolated on white ...">
            <a:extLst>
              <a:ext uri="{FF2B5EF4-FFF2-40B4-BE49-F238E27FC236}">
                <a16:creationId xmlns:a16="http://schemas.microsoft.com/office/drawing/2014/main" id="{906F75F1-C942-EED6-29CF-2FABC99D89D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Slide Number Placeholder 12">
            <a:extLst>
              <a:ext uri="{FF2B5EF4-FFF2-40B4-BE49-F238E27FC236}">
                <a16:creationId xmlns:a16="http://schemas.microsoft.com/office/drawing/2014/main" id="{1CC80365-CAB2-A5D9-80F0-9082B7177A6E}"/>
              </a:ext>
            </a:extLst>
          </p:cNvPr>
          <p:cNvSpPr txBox="1">
            <a:spLocks/>
          </p:cNvSpPr>
          <p:nvPr/>
        </p:nvSpPr>
        <p:spPr>
          <a:xfrm>
            <a:off x="10352540" y="295729"/>
            <a:ext cx="838199" cy="767687"/>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F60F802-E0DE-427F-B8DD-5B8C279B05A3}" type="slidenum">
              <a:rPr lang="en-US" smtClean="0"/>
              <a:pPr/>
              <a:t>8</a:t>
            </a:fld>
            <a:endParaRPr lang="en-US"/>
          </a:p>
        </p:txBody>
      </p:sp>
      <p:pic>
        <p:nvPicPr>
          <p:cNvPr id="26" name="Graphic 25" descr="Checkmark">
            <a:extLst>
              <a:ext uri="{FF2B5EF4-FFF2-40B4-BE49-F238E27FC236}">
                <a16:creationId xmlns:a16="http://schemas.microsoft.com/office/drawing/2014/main" id="{249E1971-109B-FD0F-5C50-9A76AD58098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302316" y="1592651"/>
            <a:ext cx="400110" cy="400110"/>
          </a:xfrm>
          <a:prstGeom prst="rect">
            <a:avLst/>
          </a:prstGeom>
        </p:spPr>
      </p:pic>
      <p:pic>
        <p:nvPicPr>
          <p:cNvPr id="4" name="Graphic 3" descr="Checkmark">
            <a:extLst>
              <a:ext uri="{FF2B5EF4-FFF2-40B4-BE49-F238E27FC236}">
                <a16:creationId xmlns:a16="http://schemas.microsoft.com/office/drawing/2014/main" id="{8D1754FA-16C4-7EAC-CCF2-B47A3D39E6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853726" y="4194469"/>
            <a:ext cx="400110" cy="400110"/>
          </a:xfrm>
          <a:prstGeom prst="rect">
            <a:avLst/>
          </a:prstGeom>
        </p:spPr>
      </p:pic>
      <p:pic>
        <p:nvPicPr>
          <p:cNvPr id="24" name="Graphic 23" descr="Checkmark">
            <a:extLst>
              <a:ext uri="{FF2B5EF4-FFF2-40B4-BE49-F238E27FC236}">
                <a16:creationId xmlns:a16="http://schemas.microsoft.com/office/drawing/2014/main" id="{7A32AFC1-CBE1-8AF9-9ED9-732DC76E447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56417" y="4032930"/>
            <a:ext cx="400110" cy="400110"/>
          </a:xfrm>
          <a:prstGeom prst="rect">
            <a:avLst/>
          </a:prstGeom>
        </p:spPr>
      </p:pic>
      <p:sp>
        <p:nvSpPr>
          <p:cNvPr id="25" name="Arrow: Right 24">
            <a:extLst>
              <a:ext uri="{FF2B5EF4-FFF2-40B4-BE49-F238E27FC236}">
                <a16:creationId xmlns:a16="http://schemas.microsoft.com/office/drawing/2014/main" id="{BF12A5FC-2A18-2773-52E0-A43545856BBF}"/>
              </a:ext>
            </a:extLst>
          </p:cNvPr>
          <p:cNvSpPr/>
          <p:nvPr/>
        </p:nvSpPr>
        <p:spPr>
          <a:xfrm>
            <a:off x="3413431" y="2580215"/>
            <a:ext cx="775008" cy="25259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4973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F705DE4A-F668-1742-98EE-BF026B45B632}"/>
            </a:ext>
          </a:extLst>
        </p:cNvPr>
        <p:cNvGrpSpPr/>
        <p:nvPr/>
      </p:nvGrpSpPr>
      <p:grpSpPr>
        <a:xfrm>
          <a:off x="0" y="0"/>
          <a:ext cx="0" cy="0"/>
          <a:chOff x="0" y="0"/>
          <a:chExt cx="0" cy="0"/>
        </a:xfrm>
      </p:grpSpPr>
      <p:pic>
        <p:nvPicPr>
          <p:cNvPr id="37" name="Picture 36">
            <a:extLst>
              <a:ext uri="{FF2B5EF4-FFF2-40B4-BE49-F238E27FC236}">
                <a16:creationId xmlns:a16="http://schemas.microsoft.com/office/drawing/2014/main" id="{BF2D3B0D-30D7-9E71-4ACA-8F1C315483CB}"/>
              </a:ext>
            </a:extLst>
          </p:cNvPr>
          <p:cNvPicPr>
            <a:picLocks noChangeAspect="1"/>
          </p:cNvPicPr>
          <p:nvPr/>
        </p:nvPicPr>
        <p:blipFill>
          <a:blip r:embed="rId2"/>
          <a:stretch>
            <a:fillRect/>
          </a:stretch>
        </p:blipFill>
        <p:spPr>
          <a:xfrm>
            <a:off x="2783665" y="33090"/>
            <a:ext cx="9488890" cy="6325925"/>
          </a:xfrm>
          <a:prstGeom prst="rect">
            <a:avLst/>
          </a:prstGeom>
        </p:spPr>
      </p:pic>
      <p:sp>
        <p:nvSpPr>
          <p:cNvPr id="3" name="TextBox 2">
            <a:extLst>
              <a:ext uri="{FF2B5EF4-FFF2-40B4-BE49-F238E27FC236}">
                <a16:creationId xmlns:a16="http://schemas.microsoft.com/office/drawing/2014/main" id="{F487B2EC-7D31-0735-A30F-3936B95275CC}"/>
              </a:ext>
            </a:extLst>
          </p:cNvPr>
          <p:cNvSpPr txBox="1"/>
          <p:nvPr/>
        </p:nvSpPr>
        <p:spPr>
          <a:xfrm>
            <a:off x="430687" y="387184"/>
            <a:ext cx="5071621" cy="584775"/>
          </a:xfrm>
          <a:prstGeom prst="rect">
            <a:avLst/>
          </a:prstGeom>
          <a:noFill/>
        </p:spPr>
        <p:txBody>
          <a:bodyPr wrap="square" rtlCol="0">
            <a:spAutoFit/>
          </a:bodyPr>
          <a:lstStyle/>
          <a:p>
            <a:r>
              <a:rPr lang="en-US" sz="3200" u="sng" dirty="0">
                <a:latin typeface="+mj-lt"/>
                <a:cs typeface="Times New Roman" panose="02020603050405020304" pitchFamily="18" charset="0"/>
              </a:rPr>
              <a:t>Methodology </a:t>
            </a:r>
          </a:p>
        </p:txBody>
      </p:sp>
      <p:sp>
        <p:nvSpPr>
          <p:cNvPr id="23" name="Slide Number Placeholder 12">
            <a:extLst>
              <a:ext uri="{FF2B5EF4-FFF2-40B4-BE49-F238E27FC236}">
                <a16:creationId xmlns:a16="http://schemas.microsoft.com/office/drawing/2014/main" id="{FC1FE8C5-0067-5454-7703-EC1062AF13FD}"/>
              </a:ext>
            </a:extLst>
          </p:cNvPr>
          <p:cNvSpPr txBox="1">
            <a:spLocks/>
          </p:cNvSpPr>
          <p:nvPr/>
        </p:nvSpPr>
        <p:spPr>
          <a:xfrm>
            <a:off x="10352540" y="295729"/>
            <a:ext cx="838199" cy="767687"/>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F60F802-E0DE-427F-B8DD-5B8C279B05A3}" type="slidenum">
              <a:rPr lang="en-US" smtClean="0"/>
              <a:pPr/>
              <a:t>9</a:t>
            </a:fld>
            <a:endParaRPr lang="en-US"/>
          </a:p>
        </p:txBody>
      </p:sp>
      <p:sp>
        <p:nvSpPr>
          <p:cNvPr id="28" name="Rectangle: Rounded Corners 27">
            <a:extLst>
              <a:ext uri="{FF2B5EF4-FFF2-40B4-BE49-F238E27FC236}">
                <a16:creationId xmlns:a16="http://schemas.microsoft.com/office/drawing/2014/main" id="{96897234-833C-A3D2-8439-12007A4302DD}"/>
              </a:ext>
            </a:extLst>
          </p:cNvPr>
          <p:cNvSpPr/>
          <p:nvPr/>
        </p:nvSpPr>
        <p:spPr>
          <a:xfrm>
            <a:off x="430687" y="1173478"/>
            <a:ext cx="2800193" cy="1463043"/>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Analyzing the unavailability of the Indian link using historical IEX data</a:t>
            </a:r>
          </a:p>
        </p:txBody>
      </p:sp>
      <p:sp>
        <p:nvSpPr>
          <p:cNvPr id="29" name="Rectangle: Rounded Corners 28">
            <a:extLst>
              <a:ext uri="{FF2B5EF4-FFF2-40B4-BE49-F238E27FC236}">
                <a16:creationId xmlns:a16="http://schemas.microsoft.com/office/drawing/2014/main" id="{F61E2151-B891-96CA-3B4E-5283F5BB469E}"/>
              </a:ext>
            </a:extLst>
          </p:cNvPr>
          <p:cNvSpPr/>
          <p:nvPr/>
        </p:nvSpPr>
        <p:spPr>
          <a:xfrm>
            <a:off x="3773570" y="1173478"/>
            <a:ext cx="2625481" cy="1463043"/>
          </a:xfrm>
          <a:prstGeom prst="round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Conducting an economical dispatch: with and without the Indian Link</a:t>
            </a: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30" name="Rectangle: Rounded Corners 29">
            <a:extLst>
              <a:ext uri="{FF2B5EF4-FFF2-40B4-BE49-F238E27FC236}">
                <a16:creationId xmlns:a16="http://schemas.microsoft.com/office/drawing/2014/main" id="{800B4E42-56D9-4F6F-5C97-46C1F7BC4E32}"/>
              </a:ext>
            </a:extLst>
          </p:cNvPr>
          <p:cNvSpPr/>
          <p:nvPr/>
        </p:nvSpPr>
        <p:spPr>
          <a:xfrm>
            <a:off x="6780977" y="1175264"/>
            <a:ext cx="3119481" cy="1461258"/>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Calculate the new Cost of the Indian Link Based on its unavailability.</a:t>
            </a: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31" name="Rectangle: Rounded Corners 30">
            <a:extLst>
              <a:ext uri="{FF2B5EF4-FFF2-40B4-BE49-F238E27FC236}">
                <a16:creationId xmlns:a16="http://schemas.microsoft.com/office/drawing/2014/main" id="{034F51E5-696C-EA51-4F76-C52C2DE8F069}"/>
              </a:ext>
            </a:extLst>
          </p:cNvPr>
          <p:cNvSpPr/>
          <p:nvPr/>
        </p:nvSpPr>
        <p:spPr>
          <a:xfrm>
            <a:off x="4756916" y="4558838"/>
            <a:ext cx="3119481" cy="1461258"/>
          </a:xfrm>
          <a:prstGeom prst="round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Update the Cost Table Considering Various Scenarios. </a:t>
            </a: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32" name="Rectangle: Rounded Corners 31">
            <a:extLst>
              <a:ext uri="{FF2B5EF4-FFF2-40B4-BE49-F238E27FC236}">
                <a16:creationId xmlns:a16="http://schemas.microsoft.com/office/drawing/2014/main" id="{44D4DF55-FE7D-C1D8-EBA8-45D7CABE3315}"/>
              </a:ext>
            </a:extLst>
          </p:cNvPr>
          <p:cNvSpPr/>
          <p:nvPr/>
        </p:nvSpPr>
        <p:spPr>
          <a:xfrm>
            <a:off x="301070" y="4518150"/>
            <a:ext cx="3291390" cy="1458204"/>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Identify the local power plants that will be affected, Calculated their losses and  profit for Sri Lanka</a:t>
            </a:r>
          </a:p>
          <a:p>
            <a:endPar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cxnSp>
        <p:nvCxnSpPr>
          <p:cNvPr id="41" name="Connector: Elbow 40">
            <a:extLst>
              <a:ext uri="{FF2B5EF4-FFF2-40B4-BE49-F238E27FC236}">
                <a16:creationId xmlns:a16="http://schemas.microsoft.com/office/drawing/2014/main" id="{29931F92-8F3A-AF63-B3B7-9AED2EEC1579}"/>
              </a:ext>
            </a:extLst>
          </p:cNvPr>
          <p:cNvCxnSpPr>
            <a:cxnSpLocks/>
            <a:stCxn id="30" idx="2"/>
            <a:endCxn id="31" idx="3"/>
          </p:cNvCxnSpPr>
          <p:nvPr/>
        </p:nvCxnSpPr>
        <p:spPr>
          <a:xfrm rot="5400000">
            <a:off x="6782086" y="3730834"/>
            <a:ext cx="2652945" cy="464321"/>
          </a:xfrm>
          <a:prstGeom prst="bentConnector2">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75070EF1-8AC7-F7C4-E1A2-B9C6D6179CD8}"/>
              </a:ext>
            </a:extLst>
          </p:cNvPr>
          <p:cNvCxnSpPr>
            <a:cxnSpLocks/>
            <a:endCxn id="29" idx="1"/>
          </p:cNvCxnSpPr>
          <p:nvPr/>
        </p:nvCxnSpPr>
        <p:spPr>
          <a:xfrm>
            <a:off x="3265190" y="1872183"/>
            <a:ext cx="508380" cy="32817"/>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710AECAE-055A-D955-A4C4-849011CBA137}"/>
              </a:ext>
            </a:extLst>
          </p:cNvPr>
          <p:cNvCxnSpPr>
            <a:cxnSpLocks/>
            <a:endCxn id="30" idx="1"/>
          </p:cNvCxnSpPr>
          <p:nvPr/>
        </p:nvCxnSpPr>
        <p:spPr>
          <a:xfrm>
            <a:off x="6433361" y="1904999"/>
            <a:ext cx="347616" cy="894"/>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8F488C5E-E0FE-62D6-B6D4-F41FCA8E4E93}"/>
              </a:ext>
            </a:extLst>
          </p:cNvPr>
          <p:cNvCxnSpPr>
            <a:cxnSpLocks/>
            <a:endCxn id="32" idx="3"/>
          </p:cNvCxnSpPr>
          <p:nvPr/>
        </p:nvCxnSpPr>
        <p:spPr>
          <a:xfrm rot="10800000">
            <a:off x="3592460" y="5247253"/>
            <a:ext cx="1164456" cy="2419"/>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512674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2942</TotalTime>
  <Words>1705</Words>
  <Application>Microsoft Office PowerPoint</Application>
  <PresentationFormat>Widescreen</PresentationFormat>
  <Paragraphs>170</Paragraphs>
  <Slides>22</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Adobe Ming Std L</vt:lpstr>
      <vt:lpstr>-apple-system</vt:lpstr>
      <vt:lpstr>Arial</vt:lpstr>
      <vt:lpstr>Calibri</vt:lpstr>
      <vt:lpstr>Calibri Light</vt:lpstr>
      <vt:lpstr>DeepSeek-CJK-patch</vt:lpstr>
      <vt:lpstr>Times New Roman</vt:lpstr>
      <vt:lpstr>Wingdings</vt:lpstr>
      <vt:lpstr>Retrospect</vt:lpstr>
      <vt:lpstr>EE406-UNDERGRADUATE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W.R.A. FERNANDO</dc:creator>
  <cp:lastModifiedBy>Anuja Fernando</cp:lastModifiedBy>
  <cp:revision>78</cp:revision>
  <dcterms:created xsi:type="dcterms:W3CDTF">2025-04-01T10:21:31Z</dcterms:created>
  <dcterms:modified xsi:type="dcterms:W3CDTF">2025-08-20T19:53:40Z</dcterms:modified>
</cp:coreProperties>
</file>

<file path=docProps/thumbnail.jpeg>
</file>